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0" r:id="rId1"/>
    <p:sldMasterId id="2147483671" r:id="rId2"/>
  </p:sldMasterIdLst>
  <p:notesMasterIdLst>
    <p:notesMasterId r:id="rId170"/>
  </p:notesMasterIdLst>
  <p:sldIdLst>
    <p:sldId id="256" r:id="rId3"/>
    <p:sldId id="257" r:id="rId4"/>
    <p:sldId id="258" r:id="rId5"/>
    <p:sldId id="263" r:id="rId6"/>
    <p:sldId id="264" r:id="rId7"/>
    <p:sldId id="265" r:id="rId8"/>
    <p:sldId id="269" r:id="rId9"/>
    <p:sldId id="270" r:id="rId10"/>
    <p:sldId id="271" r:id="rId11"/>
    <p:sldId id="272" r:id="rId12"/>
    <p:sldId id="273" r:id="rId13"/>
    <p:sldId id="274" r:id="rId14"/>
    <p:sldId id="275" r:id="rId15"/>
    <p:sldId id="276" r:id="rId16"/>
    <p:sldId id="277" r:id="rId17"/>
    <p:sldId id="278" r:id="rId18"/>
    <p:sldId id="279" r:id="rId19"/>
    <p:sldId id="280" r:id="rId20"/>
    <p:sldId id="281" r:id="rId21"/>
    <p:sldId id="282" r:id="rId22"/>
    <p:sldId id="283" r:id="rId23"/>
    <p:sldId id="284" r:id="rId24"/>
    <p:sldId id="285" r:id="rId25"/>
    <p:sldId id="286" r:id="rId26"/>
    <p:sldId id="287" r:id="rId27"/>
    <p:sldId id="288" r:id="rId28"/>
    <p:sldId id="289" r:id="rId29"/>
    <p:sldId id="290" r:id="rId30"/>
    <p:sldId id="291" r:id="rId31"/>
    <p:sldId id="292" r:id="rId32"/>
    <p:sldId id="293" r:id="rId33"/>
    <p:sldId id="294" r:id="rId34"/>
    <p:sldId id="295" r:id="rId35"/>
    <p:sldId id="296" r:id="rId36"/>
    <p:sldId id="297" r:id="rId37"/>
    <p:sldId id="298" r:id="rId38"/>
    <p:sldId id="299" r:id="rId39"/>
    <p:sldId id="300" r:id="rId40"/>
    <p:sldId id="301" r:id="rId41"/>
    <p:sldId id="302" r:id="rId42"/>
    <p:sldId id="303" r:id="rId43"/>
    <p:sldId id="304" r:id="rId44"/>
    <p:sldId id="305" r:id="rId45"/>
    <p:sldId id="306" r:id="rId46"/>
    <p:sldId id="307" r:id="rId47"/>
    <p:sldId id="308" r:id="rId48"/>
    <p:sldId id="309" r:id="rId49"/>
    <p:sldId id="310" r:id="rId50"/>
    <p:sldId id="311" r:id="rId51"/>
    <p:sldId id="312" r:id="rId52"/>
    <p:sldId id="313" r:id="rId53"/>
    <p:sldId id="314" r:id="rId54"/>
    <p:sldId id="315" r:id="rId55"/>
    <p:sldId id="316" r:id="rId56"/>
    <p:sldId id="317" r:id="rId57"/>
    <p:sldId id="318" r:id="rId58"/>
    <p:sldId id="319" r:id="rId59"/>
    <p:sldId id="320" r:id="rId60"/>
    <p:sldId id="321" r:id="rId61"/>
    <p:sldId id="322" r:id="rId62"/>
    <p:sldId id="323" r:id="rId63"/>
    <p:sldId id="324" r:id="rId64"/>
    <p:sldId id="325" r:id="rId65"/>
    <p:sldId id="326" r:id="rId66"/>
    <p:sldId id="327" r:id="rId67"/>
    <p:sldId id="328" r:id="rId68"/>
    <p:sldId id="329" r:id="rId69"/>
    <p:sldId id="330" r:id="rId70"/>
    <p:sldId id="331" r:id="rId71"/>
    <p:sldId id="332" r:id="rId72"/>
    <p:sldId id="333" r:id="rId73"/>
    <p:sldId id="334" r:id="rId74"/>
    <p:sldId id="335" r:id="rId75"/>
    <p:sldId id="336" r:id="rId76"/>
    <p:sldId id="337" r:id="rId77"/>
    <p:sldId id="338" r:id="rId78"/>
    <p:sldId id="339" r:id="rId79"/>
    <p:sldId id="340" r:id="rId80"/>
    <p:sldId id="341" r:id="rId81"/>
    <p:sldId id="342" r:id="rId82"/>
    <p:sldId id="343" r:id="rId83"/>
    <p:sldId id="344" r:id="rId84"/>
    <p:sldId id="345" r:id="rId85"/>
    <p:sldId id="346" r:id="rId86"/>
    <p:sldId id="347" r:id="rId87"/>
    <p:sldId id="348" r:id="rId88"/>
    <p:sldId id="349" r:id="rId89"/>
    <p:sldId id="350" r:id="rId90"/>
    <p:sldId id="351" r:id="rId91"/>
    <p:sldId id="352" r:id="rId92"/>
    <p:sldId id="353" r:id="rId93"/>
    <p:sldId id="354" r:id="rId94"/>
    <p:sldId id="355" r:id="rId95"/>
    <p:sldId id="356" r:id="rId96"/>
    <p:sldId id="357" r:id="rId97"/>
    <p:sldId id="358" r:id="rId98"/>
    <p:sldId id="359" r:id="rId99"/>
    <p:sldId id="360" r:id="rId100"/>
    <p:sldId id="361" r:id="rId101"/>
    <p:sldId id="362" r:id="rId102"/>
    <p:sldId id="363" r:id="rId103"/>
    <p:sldId id="364" r:id="rId104"/>
    <p:sldId id="365" r:id="rId105"/>
    <p:sldId id="366" r:id="rId106"/>
    <p:sldId id="367" r:id="rId107"/>
    <p:sldId id="368" r:id="rId108"/>
    <p:sldId id="369" r:id="rId109"/>
    <p:sldId id="370" r:id="rId110"/>
    <p:sldId id="371" r:id="rId111"/>
    <p:sldId id="372" r:id="rId112"/>
    <p:sldId id="373" r:id="rId113"/>
    <p:sldId id="374" r:id="rId114"/>
    <p:sldId id="375" r:id="rId115"/>
    <p:sldId id="376" r:id="rId116"/>
    <p:sldId id="377" r:id="rId117"/>
    <p:sldId id="378" r:id="rId118"/>
    <p:sldId id="379" r:id="rId119"/>
    <p:sldId id="380" r:id="rId120"/>
    <p:sldId id="381" r:id="rId121"/>
    <p:sldId id="382" r:id="rId122"/>
    <p:sldId id="383" r:id="rId123"/>
    <p:sldId id="384" r:id="rId124"/>
    <p:sldId id="385" r:id="rId125"/>
    <p:sldId id="386" r:id="rId126"/>
    <p:sldId id="387" r:id="rId127"/>
    <p:sldId id="388" r:id="rId128"/>
    <p:sldId id="389" r:id="rId129"/>
    <p:sldId id="390" r:id="rId130"/>
    <p:sldId id="391" r:id="rId131"/>
    <p:sldId id="392" r:id="rId132"/>
    <p:sldId id="394" r:id="rId133"/>
    <p:sldId id="395" r:id="rId134"/>
    <p:sldId id="396" r:id="rId135"/>
    <p:sldId id="397" r:id="rId136"/>
    <p:sldId id="398" r:id="rId137"/>
    <p:sldId id="399" r:id="rId138"/>
    <p:sldId id="400" r:id="rId139"/>
    <p:sldId id="401" r:id="rId140"/>
    <p:sldId id="402" r:id="rId141"/>
    <p:sldId id="403" r:id="rId142"/>
    <p:sldId id="404" r:id="rId143"/>
    <p:sldId id="405" r:id="rId144"/>
    <p:sldId id="406" r:id="rId145"/>
    <p:sldId id="407" r:id="rId146"/>
    <p:sldId id="408" r:id="rId147"/>
    <p:sldId id="409" r:id="rId148"/>
    <p:sldId id="410" r:id="rId149"/>
    <p:sldId id="411" r:id="rId150"/>
    <p:sldId id="412" r:id="rId151"/>
    <p:sldId id="413" r:id="rId152"/>
    <p:sldId id="414" r:id="rId153"/>
    <p:sldId id="415" r:id="rId154"/>
    <p:sldId id="416" r:id="rId155"/>
    <p:sldId id="417" r:id="rId156"/>
    <p:sldId id="418" r:id="rId157"/>
    <p:sldId id="419" r:id="rId158"/>
    <p:sldId id="420" r:id="rId159"/>
    <p:sldId id="421" r:id="rId160"/>
    <p:sldId id="422" r:id="rId161"/>
    <p:sldId id="423" r:id="rId162"/>
    <p:sldId id="424" r:id="rId163"/>
    <p:sldId id="425" r:id="rId164"/>
    <p:sldId id="426" r:id="rId165"/>
    <p:sldId id="427" r:id="rId166"/>
    <p:sldId id="428" r:id="rId167"/>
    <p:sldId id="429" r:id="rId168"/>
    <p:sldId id="430" r:id="rId169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8E72C79-37E0-4C37-BAA3-E13DA62496C5}">
  <a:tblStyle styleId="{A8E72C79-37E0-4C37-BAA3-E13DA62496C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6" d="100"/>
          <a:sy n="146" d="100"/>
        </p:scale>
        <p:origin x="594" y="11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63" Type="http://schemas.openxmlformats.org/officeDocument/2006/relationships/slide" Target="slides/slide61.xml"/><Relationship Id="rId84" Type="http://schemas.openxmlformats.org/officeDocument/2006/relationships/slide" Target="slides/slide82.xml"/><Relationship Id="rId138" Type="http://schemas.openxmlformats.org/officeDocument/2006/relationships/slide" Target="slides/slide136.xml"/><Relationship Id="rId159" Type="http://schemas.openxmlformats.org/officeDocument/2006/relationships/slide" Target="slides/slide157.xml"/><Relationship Id="rId170" Type="http://schemas.openxmlformats.org/officeDocument/2006/relationships/notesMaster" Target="notesMasters/notesMaster1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53" Type="http://schemas.openxmlformats.org/officeDocument/2006/relationships/slide" Target="slides/slide51.xml"/><Relationship Id="rId74" Type="http://schemas.openxmlformats.org/officeDocument/2006/relationships/slide" Target="slides/slide72.xml"/><Relationship Id="rId128" Type="http://schemas.openxmlformats.org/officeDocument/2006/relationships/slide" Target="slides/slide126.xml"/><Relationship Id="rId149" Type="http://schemas.openxmlformats.org/officeDocument/2006/relationships/slide" Target="slides/slide147.xml"/><Relationship Id="rId5" Type="http://schemas.openxmlformats.org/officeDocument/2006/relationships/slide" Target="slides/slide3.xml"/><Relationship Id="rId95" Type="http://schemas.openxmlformats.org/officeDocument/2006/relationships/slide" Target="slides/slide93.xml"/><Relationship Id="rId160" Type="http://schemas.openxmlformats.org/officeDocument/2006/relationships/slide" Target="slides/slide158.xml"/><Relationship Id="rId22" Type="http://schemas.openxmlformats.org/officeDocument/2006/relationships/slide" Target="slides/slide20.xml"/><Relationship Id="rId43" Type="http://schemas.openxmlformats.org/officeDocument/2006/relationships/slide" Target="slides/slide41.xml"/><Relationship Id="rId64" Type="http://schemas.openxmlformats.org/officeDocument/2006/relationships/slide" Target="slides/slide62.xml"/><Relationship Id="rId118" Type="http://schemas.openxmlformats.org/officeDocument/2006/relationships/slide" Target="slides/slide116.xml"/><Relationship Id="rId139" Type="http://schemas.openxmlformats.org/officeDocument/2006/relationships/slide" Target="slides/slide137.xml"/><Relationship Id="rId85" Type="http://schemas.openxmlformats.org/officeDocument/2006/relationships/slide" Target="slides/slide83.xml"/><Relationship Id="rId150" Type="http://schemas.openxmlformats.org/officeDocument/2006/relationships/slide" Target="slides/slide148.xml"/><Relationship Id="rId171" Type="http://schemas.openxmlformats.org/officeDocument/2006/relationships/presProps" Target="presProps.xml"/><Relationship Id="rId12" Type="http://schemas.openxmlformats.org/officeDocument/2006/relationships/slide" Target="slides/slide10.xml"/><Relationship Id="rId33" Type="http://schemas.openxmlformats.org/officeDocument/2006/relationships/slide" Target="slides/slide31.xml"/><Relationship Id="rId108" Type="http://schemas.openxmlformats.org/officeDocument/2006/relationships/slide" Target="slides/slide106.xml"/><Relationship Id="rId129" Type="http://schemas.openxmlformats.org/officeDocument/2006/relationships/slide" Target="slides/slide127.xml"/><Relationship Id="rId54" Type="http://schemas.openxmlformats.org/officeDocument/2006/relationships/slide" Target="slides/slide52.xml"/><Relationship Id="rId75" Type="http://schemas.openxmlformats.org/officeDocument/2006/relationships/slide" Target="slides/slide73.xml"/><Relationship Id="rId96" Type="http://schemas.openxmlformats.org/officeDocument/2006/relationships/slide" Target="slides/slide94.xml"/><Relationship Id="rId140" Type="http://schemas.openxmlformats.org/officeDocument/2006/relationships/slide" Target="slides/slide138.xml"/><Relationship Id="rId161" Type="http://schemas.openxmlformats.org/officeDocument/2006/relationships/slide" Target="slides/slide15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119" Type="http://schemas.openxmlformats.org/officeDocument/2006/relationships/slide" Target="slides/slide117.xml"/><Relationship Id="rId44" Type="http://schemas.openxmlformats.org/officeDocument/2006/relationships/slide" Target="slides/slide42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130" Type="http://schemas.openxmlformats.org/officeDocument/2006/relationships/slide" Target="slides/slide128.xml"/><Relationship Id="rId135" Type="http://schemas.openxmlformats.org/officeDocument/2006/relationships/slide" Target="slides/slide133.xml"/><Relationship Id="rId151" Type="http://schemas.openxmlformats.org/officeDocument/2006/relationships/slide" Target="slides/slide149.xml"/><Relationship Id="rId156" Type="http://schemas.openxmlformats.org/officeDocument/2006/relationships/slide" Target="slides/slide154.xml"/><Relationship Id="rId172" Type="http://schemas.openxmlformats.org/officeDocument/2006/relationships/viewProps" Target="viewProps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slide" Target="slides/slide118.xml"/><Relationship Id="rId125" Type="http://schemas.openxmlformats.org/officeDocument/2006/relationships/slide" Target="slides/slide123.xml"/><Relationship Id="rId141" Type="http://schemas.openxmlformats.org/officeDocument/2006/relationships/slide" Target="slides/slide139.xml"/><Relationship Id="rId146" Type="http://schemas.openxmlformats.org/officeDocument/2006/relationships/slide" Target="slides/slide144.xml"/><Relationship Id="rId167" Type="http://schemas.openxmlformats.org/officeDocument/2006/relationships/slide" Target="slides/slide165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162" Type="http://schemas.openxmlformats.org/officeDocument/2006/relationships/slide" Target="slides/slide16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131" Type="http://schemas.openxmlformats.org/officeDocument/2006/relationships/slide" Target="slides/slide129.xml"/><Relationship Id="rId136" Type="http://schemas.openxmlformats.org/officeDocument/2006/relationships/slide" Target="slides/slide134.xml"/><Relationship Id="rId157" Type="http://schemas.openxmlformats.org/officeDocument/2006/relationships/slide" Target="slides/slide155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52" Type="http://schemas.openxmlformats.org/officeDocument/2006/relationships/slide" Target="slides/slide150.xml"/><Relationship Id="rId173" Type="http://schemas.openxmlformats.org/officeDocument/2006/relationships/theme" Target="theme/theme1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147" Type="http://schemas.openxmlformats.org/officeDocument/2006/relationships/slide" Target="slides/slide145.xml"/><Relationship Id="rId168" Type="http://schemas.openxmlformats.org/officeDocument/2006/relationships/slide" Target="slides/slide166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142" Type="http://schemas.openxmlformats.org/officeDocument/2006/relationships/slide" Target="slides/slide140.xml"/><Relationship Id="rId163" Type="http://schemas.openxmlformats.org/officeDocument/2006/relationships/slide" Target="slides/slide161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137" Type="http://schemas.openxmlformats.org/officeDocument/2006/relationships/slide" Target="slides/slide135.xml"/><Relationship Id="rId158" Type="http://schemas.openxmlformats.org/officeDocument/2006/relationships/slide" Target="slides/slide156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slide" Target="slides/slide130.xml"/><Relationship Id="rId153" Type="http://schemas.openxmlformats.org/officeDocument/2006/relationships/slide" Target="slides/slide151.xml"/><Relationship Id="rId174" Type="http://schemas.openxmlformats.org/officeDocument/2006/relationships/tableStyles" Target="tableStyles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27" Type="http://schemas.openxmlformats.org/officeDocument/2006/relationships/slide" Target="slides/slide12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143" Type="http://schemas.openxmlformats.org/officeDocument/2006/relationships/slide" Target="slides/slide141.xml"/><Relationship Id="rId148" Type="http://schemas.openxmlformats.org/officeDocument/2006/relationships/slide" Target="slides/slide146.xml"/><Relationship Id="rId164" Type="http://schemas.openxmlformats.org/officeDocument/2006/relationships/slide" Target="slides/slide162.xml"/><Relationship Id="rId169" Type="http://schemas.openxmlformats.org/officeDocument/2006/relationships/slide" Target="slides/slide16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26" Type="http://schemas.openxmlformats.org/officeDocument/2006/relationships/slide" Target="slides/slide24.xml"/><Relationship Id="rId47" Type="http://schemas.openxmlformats.org/officeDocument/2006/relationships/slide" Target="slides/slide45.xml"/><Relationship Id="rId68" Type="http://schemas.openxmlformats.org/officeDocument/2006/relationships/slide" Target="slides/slide66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slide" Target="slides/slide131.xml"/><Relationship Id="rId154" Type="http://schemas.openxmlformats.org/officeDocument/2006/relationships/slide" Target="slides/slide152.xml"/><Relationship Id="rId16" Type="http://schemas.openxmlformats.org/officeDocument/2006/relationships/slide" Target="slides/slide14.xml"/><Relationship Id="rId37" Type="http://schemas.openxmlformats.org/officeDocument/2006/relationships/slide" Target="slides/slide35.xml"/><Relationship Id="rId58" Type="http://schemas.openxmlformats.org/officeDocument/2006/relationships/slide" Target="slides/slide56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44" Type="http://schemas.openxmlformats.org/officeDocument/2006/relationships/slide" Target="slides/slide142.xml"/><Relationship Id="rId90" Type="http://schemas.openxmlformats.org/officeDocument/2006/relationships/slide" Target="slides/slide88.xml"/><Relationship Id="rId165" Type="http://schemas.openxmlformats.org/officeDocument/2006/relationships/slide" Target="slides/slide163.xml"/><Relationship Id="rId27" Type="http://schemas.openxmlformats.org/officeDocument/2006/relationships/slide" Target="slides/slide25.xml"/><Relationship Id="rId48" Type="http://schemas.openxmlformats.org/officeDocument/2006/relationships/slide" Target="slides/slide46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34" Type="http://schemas.openxmlformats.org/officeDocument/2006/relationships/slide" Target="slides/slide132.xml"/><Relationship Id="rId80" Type="http://schemas.openxmlformats.org/officeDocument/2006/relationships/slide" Target="slides/slide78.xml"/><Relationship Id="rId155" Type="http://schemas.openxmlformats.org/officeDocument/2006/relationships/slide" Target="slides/slide153.xml"/><Relationship Id="rId17" Type="http://schemas.openxmlformats.org/officeDocument/2006/relationships/slide" Target="slides/slide15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24" Type="http://schemas.openxmlformats.org/officeDocument/2006/relationships/slide" Target="slides/slide122.xml"/><Relationship Id="rId70" Type="http://schemas.openxmlformats.org/officeDocument/2006/relationships/slide" Target="slides/slide68.xml"/><Relationship Id="rId91" Type="http://schemas.openxmlformats.org/officeDocument/2006/relationships/slide" Target="slides/slide89.xml"/><Relationship Id="rId145" Type="http://schemas.openxmlformats.org/officeDocument/2006/relationships/slide" Target="slides/slide143.xml"/><Relationship Id="rId166" Type="http://schemas.openxmlformats.org/officeDocument/2006/relationships/slide" Target="slides/slide16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HBOR49-rVY0" TargetMode="External"/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dropbox.com/scl/fi/8b7qg0l7mzqf94ceh14gq/1996_lecture0_edit-1080p_1.mp4?rlkey=qglrv13jr6097sj9ej0j5jf6c&amp;dl=0" TargetMode="Externa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3" Type="http://schemas.openxmlformats.org/officeDocument/2006/relationships/hyperlink" Target="https://apps.apple.com/us/app/contacts/id1069512615#?platform=iphone" TargetMode="External"/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3" Type="http://schemas.openxmlformats.org/officeDocument/2006/relationships/hyperlink" Target="https://nintendo.fandom.com/wiki/Nintendo_characters#Mario_series_(including_sub-franchises)" TargetMode="External"/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3" Type="http://schemas.openxmlformats.org/officeDocument/2006/relationships/hyperlink" Target="https://scratch.mit.edu/projects/326949981/editor/" TargetMode="External"/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scratch-wiki.info/wiki/User_Interface#Code_Tab" TargetMode="External"/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emojipedia.org/light-bulb/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emojipedia.org/light-bulb/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emojipedia.org/light-bulb/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emojipedia.org/light-bulb/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emojipedia.org/light-bulb/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emojipedia.org/light-bulb/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emojipedia.org/light-bulb/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emojipedia.org/light-bulb/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emojipedia.org/light-bulb/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emojipedia.org/light-bulb/" TargetMode="External"/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emojipedia.org/light-bulb/" TargetMode="External"/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emojipedia.org/light-bulb/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hacks.mit.edu/Hacks/by_year/1991/fire_hydrant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asciichart.com/" TargetMode="External"/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asciichart.com/" TargetMode="External"/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BeSU3psxlow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dropbox.com/scl/fo/1pyeevhehy01u8u4xeak3/ANbRpkhKRTES3rasrhPKz3w?rlkey=q43mvpuvnc0kxwegiva57i94p&amp;st=90yyqsjb&amp;dl=0" TargetMode="Externa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3" Type="http://schemas.openxmlformats.org/officeDocument/2006/relationships/hyperlink" Target="https://asciichart.com/" TargetMode="External"/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3" Type="http://schemas.openxmlformats.org/officeDocument/2006/relationships/hyperlink" Target="https://asciichart.com/" TargetMode="External"/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3" Type="http://schemas.openxmlformats.org/officeDocument/2006/relationships/hyperlink" Target="https://asciichart.com/" TargetMode="External"/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3" Type="http://schemas.openxmlformats.org/officeDocument/2006/relationships/hyperlink" Target="https://emojipedia.org/light-bulb/" TargetMode="External"/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British_and_American_keyboards" TargetMode="External"/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3" Type="http://schemas.openxmlformats.org/officeDocument/2006/relationships/hyperlink" Target="https://support.apple.com/guide/mac-help/enter-characters-with-accent-marks-on-mac-mh27474/12.0/mac/12.0" TargetMode="External"/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3" Type="http://schemas.openxmlformats.org/officeDocument/2006/relationships/hyperlink" Target="https://emojipedia.org/face-with-tears-of-joy/" TargetMode="External"/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3" Type="http://schemas.openxmlformats.org/officeDocument/2006/relationships/hyperlink" Target="https://emojipedia.org/google/15.1/face-with-tears-of-joy" TargetMode="External"/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3" Type="http://schemas.openxmlformats.org/officeDocument/2006/relationships/hyperlink" Target="https://emojipedia.org/telegram/telemoji-november-2023/face-with-tears-of-joy" TargetMode="External"/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3" Type="http://schemas.openxmlformats.org/officeDocument/2006/relationships/hyperlink" Target="https://home.unicode.org/emoji/emoji-frequency/" TargetMode="External"/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3" Type="http://schemas.openxmlformats.org/officeDocument/2006/relationships/hyperlink" Target="https://emojipedia.org/apple/ios-17.4/face-with-tears-of-joy" TargetMode="External"/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p3q9MM__h-M" TargetMode="External"/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4889664db8_0_4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14889664db8_0_4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4889664db8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14889664db8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g416215f433_1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1" name="Google Shape;771;g416215f433_1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g28fb3d840b4_0_2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7" name="Google Shape;777;g28fb3d840b4_0_2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Monday, September 16, 1996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https://youtu.be/HBOR49-rVY0</a:t>
            </a:r>
            <a:r>
              <a:rPr lang="en"/>
              <a:t>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https://www.dropbox.com/scl/fi/8b7qg0l7mzqf94ceh14gq/1996_lecture0_edit-1080p_1.mp4?rlkey=qglrv13jr6097sj9ej0j5jf6c&amp;dl=0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g28fb3d840b4_0_2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2" name="Google Shape;782;g28fb3d840b4_0_2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g94fba800c4_0_5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8" name="Google Shape;788;g94fba800c4_0_5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https://apps.apple.com/us/app/contacts/id1069512615#?platform=iphone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g94fba800c4_0_5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3" name="Google Shape;793;g94fba800c4_0_5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https://nintendo.fandom.com/wiki/Nintendo_characters#Mario_series_(including_sub-franchises)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ged3b887045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8" name="Google Shape;798;ged3b887045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g409d1a31b6_0_3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3" name="Google Shape;803;g409d1a31b6_0_3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g409d1a31b6_0_4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8" name="Google Shape;808;g409d1a31b6_0_4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g409d1a31b6_0_4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4" name="Google Shape;814;g409d1a31b6_0_4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g41c0602a78_1_7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1" name="Google Shape;821;g41c0602a78_1_7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416215f433_1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416215f433_1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before process, have to represent information</a:t>
            </a:r>
            <a:endParaRPr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g41c0602a78_1_7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1" name="Google Shape;831;g41c0602a78_1_7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g409d1a31b6_0_4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0" name="Google Shape;840;g409d1a31b6_0_4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g28fb3d840b4_1_2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8" name="Google Shape;848;g28fb3d840b4_1_2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g28fb3d840b4_1_2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4" name="Google Shape;854;g28fb3d840b4_1_2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g28fb3d840b4_1_2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0" name="Google Shape;860;g28fb3d840b4_1_2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g41907da2bc_0_2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6" name="Google Shape;866;g41907da2bc_0_2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g41907da2bc_0_2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1" name="Google Shape;871;g41907da2bc_0_2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g41907da2bc_0_2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6" name="Google Shape;876;g41907da2bc_0_2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g41907da2bc_0_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1" name="Google Shape;881;g41907da2bc_0_2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g41907da2bc_0_2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6" name="Google Shape;886;g41907da2bc_0_2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4889664db8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14889664db8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count on hand</a:t>
            </a:r>
            <a:endParaRPr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g28fb3d840b4_1_2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1" name="Google Shape;891;g28fb3d840b4_1_2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g27bc75060ff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6" name="Google Shape;896;g27bc75060ff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g28fb3d840b4_1_3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1" name="Google Shape;901;g28fb3d840b4_1_3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g28fb3d840b4_1_3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6" name="Google Shape;906;g28fb3d840b4_1_3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g28fb3d840b4_1_3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1" name="Google Shape;911;g28fb3d840b4_1_3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g28fb3d840b4_1_3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6" name="Google Shape;916;g28fb3d840b4_1_3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g28fb3d840b4_1_3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1" name="Google Shape;921;g28fb3d840b4_1_3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g28fb3d840b4_1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6" name="Google Shape;926;g28fb3d840b4_1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g28fb3d840b4_1_3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1" name="Google Shape;931;g28fb3d840b4_1_3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g27a58b8ce88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6" name="Google Shape;936;g27a58b8ce88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4889664db8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14889664db8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Google Shape;941;g27a58b8ce88_0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2" name="Google Shape;942;g27a58b8ce88_0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g28fb3d840b4_1_3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4" name="Google Shape;954;g28fb3d840b4_1_3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Google Shape;959;g41c762959a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0" name="Google Shape;960;g41c762959a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Google Shape;964;g148c5f4146c_4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5" name="Google Shape;965;g148c5f4146c_4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Google Shape;969;g28fb3d840b4_7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0" name="Google Shape;970;g28fb3d840b4_7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Google Shape;974;g2a437683298_5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5" name="Google Shape;975;g2a437683298_5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g2a437683298_5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0" name="Google Shape;980;g2a437683298_5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g14889664db8_0_4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5" name="Google Shape;985;g14889664db8_0_4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https://scratch.mit.edu/projects/326949981/editor/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Google Shape;989;g27a58b8ce88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0" name="Google Shape;990;g27a58b8ce88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Google Shape;995;g41c0602a78_1_7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6" name="Google Shape;996;g41c0602a78_1_7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https://en.scratch-wiki.info/wiki/User_Interface#Code_Tab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7bd54ace31_0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27bd54ace31_0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if we use 2 digits?</a:t>
            </a:r>
            <a:endParaRPr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g41c0602a78_1_7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1" name="Google Shape;1001;g41c0602a78_1_7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Google Shape;1007;g27a58b8ce88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8" name="Google Shape;1008;g27a58b8ce88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g27a58b8ce88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6" name="Google Shape;1016;g27a58b8ce88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g27a58b8ce88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3" name="Google Shape;1023;g27a58b8ce88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Google Shape;1030;gec4a7e6be2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1" name="Google Shape;1031;gec4a7e6be2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g41c0602a78_1_7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6" name="Google Shape;1036;g41c0602a78_1_7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function with argument and side effect</a:t>
            </a:r>
            <a:endParaRPr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Google Shape;1040;g28fb3d840b4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1" name="Google Shape;1041;g28fb3d840b4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g4193ad8eb2_1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6" name="Google Shape;1046;g4193ad8eb2_1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Google Shape;1053;g4193ad8eb2_1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4" name="Google Shape;1054;g4193ad8eb2_1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g4193ad8eb2_1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4" name="Google Shape;1064;g4193ad8eb2_1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4889664db8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14889664db8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Google Shape;1073;g4193ad8eb2_1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4" name="Google Shape;1074;g4193ad8eb2_1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Google Shape;1083;g41c0602a78_1_8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4" name="Google Shape;1084;g41c0602a78_1_8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function with argument and return value</a:t>
            </a:r>
            <a:endParaRPr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g28fb3d840b4_9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9" name="Google Shape;1089;g28fb3d840b4_9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" name="Google Shape;1093;g4193ad8eb2_1_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4" name="Google Shape;1094;g4193ad8eb2_1_1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g4193ad8eb2_1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2" name="Google Shape;1102;g4193ad8eb2_1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Google Shape;1111;g4193ad8eb2_1_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2" name="Google Shape;1112;g4193ad8eb2_1_2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Google Shape;1121;g4193ad8eb2_1_1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2" name="Google Shape;1122;g4193ad8eb2_1_1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Google Shape;1131;g41c0602a78_1_8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2" name="Google Shape;1132;g41c0602a78_1_8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return value from one function as argument to other function</a:t>
            </a:r>
            <a:endParaRPr/>
          </a:p>
        </p:txBody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" name="Google Shape;1136;g4193ad8eb2_1_2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7" name="Google Shape;1137;g4193ad8eb2_1_2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4" name="Google Shape;1144;g4193ad8eb2_1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5" name="Google Shape;1145;g4193ad8eb2_1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4889664db8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14889664db8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5" name="Google Shape;1155;g4193ad8eb2_1_2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6" name="Google Shape;1156;g4193ad8eb2_1_2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6" name="Google Shape;1166;g4193ad8eb2_1_2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7" name="Google Shape;1167;g4193ad8eb2_1_2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" name="Google Shape;1177;g4193ad8eb2_1_2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8" name="Google Shape;1178;g4193ad8eb2_1_2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3" name="Google Shape;1183;g4193ad8eb2_1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4" name="Google Shape;1184;g4193ad8eb2_1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g4193ad8eb2_1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0" name="Google Shape;1190;g4193ad8eb2_1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" name="Google Shape;1198;g4193ad8eb2_1_2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9" name="Google Shape;1199;g4193ad8eb2_1_2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" name="Google Shape;1209;g27bd54ace31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0" name="Google Shape;1210;g27bd54ace31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4" name="Google Shape;1214;gfe6f346d36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5" name="Google Shape;1215;gfe6f346d36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4889664db8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14889664db8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4889664db8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14889664db8_0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store 0s and 1s?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1492962e8aa_6_3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1492962e8aa_6_3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7bbece32a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27bbece32a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492962e8aa_6_4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1492962e8aa_6_4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492962e8aa_6_3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1492962e8aa_6_3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492962e8aa_6_4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1492962e8aa_6_4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STAGE BULBS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fe6ddd0b2f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fe6ddd0b2f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https://emojipedia.org/light-bulb/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fe6ddd0b2f_0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fe6ddd0b2f_0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https://emojipedia.org/light-bulb/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fe6ddd0b2f_0_1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fe6ddd0b2f_0_1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https://emojipedia.org/light-bulb/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fe6ddd0b2f_0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fe6ddd0b2f_0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https://emojipedia.org/light-bulb/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fe6ddd0b2f_0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fe6ddd0b2f_0_1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https://emojipedia.org/light-bulb/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fe6ddd0b2f_0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fe6ddd0b2f_0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https://emojipedia.org/light-bulb/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fe6ddd0b2f_0_1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fe6ddd0b2f_0_1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https://emojipedia.org/light-bulb/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fe71d0484e_3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fe71d0484e_3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fe6ddd0b2f_0_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fe6ddd0b2f_0_1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https://emojipedia.org/light-bulb/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fe6ddd0b2f_0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fe6ddd0b2f_0_2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https://emojipedia.org/light-bulb/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fe6ddd0b2f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fe6ddd0b2f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https://emojipedia.org/light-bulb/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fe6ddd0b2f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fe6ddd0b2f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https://emojipedia.org/light-bulb/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fe6ddd0b2f_0_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fe6ddd0b2f_0_2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https://emojipedia.org/light-bulb/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4889664db8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14889664db8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14889664db8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14889664db8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94fba800c4_0_3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94fba800c4_0_3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41c0602a78_1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41c0602a78_1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41c0602a78_1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41c0602a78_1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4966df92b6_4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14966df92b6_4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http://hacks.mit.edu/Hacks/by_year/1991/fire_hydrant/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41c0602a78_1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41c0602a78_1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41c0602a78_1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41c0602a78_1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41c0602a78_1_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41c0602a78_1_2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41c0602a78_1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41c0602a78_1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41c0602a78_1_2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41c0602a78_1_2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41c0602a78_1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41c0602a78_1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41c0602a78_1_5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41c0602a78_1_5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41c0602a78_1_5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41c0602a78_1_5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41c0602a78_1_5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41c0602a78_1_5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94fba800c4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94fba800c4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8fb3d840b4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28fb3d840b4_0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41c0602a78_1_5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41c0602a78_1_5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41c0602a78_1_5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41c0602a78_1_5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41c0602a78_1_5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41c0602a78_1_5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41c0602a78_1_5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41c0602a78_1_5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41c0602a78_1_6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41c0602a78_1_6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41c0602a78_1_6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41c0602a78_1_6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41c0602a78_1_6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41c0602a78_1_6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41c0602a78_1_6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Google Shape;507;g41c0602a78_1_6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14889664db8_0_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14889664db8_0_1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14889664db8_0_1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14889664db8_0_1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8fb3d840b4_0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28fb3d840b4_0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14889664db8_0_1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14889664db8_0_1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octet</a:t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28fb3d840b4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28fb3d840b4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28fb3d840b4_1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28fb3d840b4_1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255</a:t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409d1a31b6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3" name="Google Shape;563;g409d1a31b6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28fb3d840b4_1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8" name="Google Shape;568;g28fb3d840b4_1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409d1a31b6_0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1" name="Google Shape;581;g409d1a31b6_0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409d1a31b6_0_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Google Shape;586;g409d1a31b6_0_1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14889664db8_0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14889664db8_0_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https://asciichart.com/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14889664db8_0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6" name="Google Shape;596;g14889664db8_0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https://asciichart.com/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14889664db8_0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Google Shape;603;g14889664db8_0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8fb3d840b4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28fb3d840b4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https://youtu.be/BeSU3psxlow</a:t>
            </a:r>
            <a:r>
              <a:rPr lang="en"/>
              <a:t>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https://www.dropbox.com/scl/fo/1pyeevhehy01u8u4xeak3/ANbRpkhKRTES3rasrhPKz3w?rlkey=q43mvpuvnc0kxwegiva57i94p&amp;st=90yyqsjb&amp;dl=0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94fba800c4_0_4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8" name="Google Shape;608;g94fba800c4_0_4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28fb3d840b4_1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3" name="Google Shape;613;g28fb3d840b4_1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https://asciichart.com/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28fb3d840b4_1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0" name="Google Shape;620;g28fb3d840b4_1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https://asciichart.com/</a:t>
            </a:r>
            <a:r>
              <a:rPr lang="en"/>
              <a:t>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409d1a31b6_0_2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7" name="Google Shape;627;g409d1a31b6_0_2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27bd54ace31_0_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27bd54ace31_0_1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https://asciichart.com/</a:t>
            </a:r>
            <a:r>
              <a:rPr lang="en"/>
              <a:t>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BOW</a:t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g2a437683298_5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7" name="Google Shape;637;g2a437683298_5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https://emojipedia.org/light-bulb/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g409d1a31b6_0_3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9" name="Google Shape;649;g409d1a31b6_0_3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https://en.wikipedia.org/wiki/British_and_American_keyboards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But how to represent other symbols?</a:t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409d1a31b6_0_3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4" name="Google Shape;654;g409d1a31b6_0_3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https://support.apple.com/guide/mac-help/enter-characters-with-accent-marks-on-mac-mh27474/12.0/mac/12.0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409d1a31b6_0_3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9" name="Google Shape;659;g409d1a31b6_0_3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409d1a31b6_0_3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409d1a31b6_0_3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4889664db8_0_2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14889664db8_0_2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study of information: how represent it, how process it?</a:t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ec4a7e6be2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9" name="Google Shape;669;gec4a7e6be2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gec4a7e6be2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4" name="Google Shape;674;gec4a7e6be2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 billion, 36 million, 991 thousand, 1 hundred 6</a:t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28fb3d840b4_1_2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g28fb3d840b4_1_2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g28fb3d840b4_1_2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4" name="Google Shape;684;g28fb3d840b4_1_2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https://emojipedia.org/face-with-tears-of-joy/</a:t>
            </a:r>
            <a:r>
              <a:rPr lang="en"/>
              <a:t>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Apple</a:t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g28fb3d840b4_1_2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9" name="Google Shape;689;g28fb3d840b4_1_2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https://emojipedia.org/google/15.1/face-with-tears-of-joy</a:t>
            </a:r>
            <a:r>
              <a:rPr lang="en"/>
              <a:t>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Google</a:t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gec4a7e6be2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4" name="Google Shape;694;gec4a7e6be2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https://emojipedia.org/telegram/telemoji-november-2023/face-with-tears-of-joy</a:t>
            </a:r>
            <a:r>
              <a:rPr lang="en"/>
              <a:t>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Telegram</a:t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g28fb3d840b4_1_1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Google Shape;699;g28fb3d840b4_1_1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https://home.unicode.org/emoji/emoji-frequency/</a:t>
            </a:r>
            <a:r>
              <a:rPr lang="en"/>
              <a:t>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2021 </a:t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409d1a31b6_0_2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409d1a31b6_0_2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g41c0602a78_1_6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9" name="Google Shape;709;g41c0602a78_1_6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g41c0602a78_1_6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4" name="Google Shape;714;g41c0602a78_1_6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4889664db8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14889664db8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application of ideas from computer science to solving problems</a:t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g41c0602a78_1_6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9" name="Google Shape;719;g41c0602a78_1_6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g41c0602a78_1_6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4" name="Google Shape;724;g41c0602a78_1_6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g41c0602a78_1_6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9" name="Google Shape;729;g41c0602a78_1_6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Should be #484921ff, but brightened for projectors.</a:t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g78a6f4c935bc918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4" name="Google Shape;734;g78a6f4c935bc918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slide is actually #484921ff.</a:t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28fb3d840b4_1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9" name="Google Shape;739;g28fb3d840b4_1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https://emojipedia.org/apple/ios-17.4/face-with-tears-of-joy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g28fb3d840b4_1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4" name="Google Shape;744;g28fb3d840b4_1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g28fb3d840b4_1_1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9" name="Google Shape;749;g28fb3d840b4_1_1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g28fb3d840b4_1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4" name="Google Shape;754;g28fb3d840b4_1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https://youtu.be/p3q9MM__h-M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g4193ad8eb2_1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9" name="Google Shape;759;g4193ad8eb2_1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note, duration, volume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g416215f433_1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4" name="Google Shape;764;g416215f433_1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4" name="Google Shape;64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8" name="Google Shape;68;p17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9" name="Google Shape;69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5" name="Google Shape;75;p19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6" name="Google Shape;76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79" name="Google Shape;79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21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83" name="Google Shape;83;p21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4" name="Google Shape;84;p21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5" name="Google Shape;85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88" name="Google Shape;88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3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1" name="Google Shape;91;p23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2" name="Google Shape;92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dark-2">
    <p:bg>
      <p:bgPr>
        <a:solidFill>
          <a:srgbClr val="000000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dark-2">
    <p:bg>
      <p:bgPr>
        <a:solidFill>
          <a:srgbClr val="000000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lt2"/>
                </a:solidFill>
              </a:defRPr>
            </a:lvl1pPr>
            <a:lvl2pPr lvl="1" algn="r" rtl="0">
              <a:buNone/>
              <a:defRPr sz="1000">
                <a:solidFill>
                  <a:schemeClr val="lt2"/>
                </a:solidFill>
              </a:defRPr>
            </a:lvl2pPr>
            <a:lvl3pPr lvl="2" algn="r" rtl="0">
              <a:buNone/>
              <a:defRPr sz="1000">
                <a:solidFill>
                  <a:schemeClr val="lt2"/>
                </a:solidFill>
              </a:defRPr>
            </a:lvl3pPr>
            <a:lvl4pPr lvl="3" algn="r" rtl="0">
              <a:buNone/>
              <a:defRPr sz="1000">
                <a:solidFill>
                  <a:schemeClr val="lt2"/>
                </a:solidFill>
              </a:defRPr>
            </a:lvl4pPr>
            <a:lvl5pPr lvl="4" algn="r" rtl="0">
              <a:buNone/>
              <a:defRPr sz="1000">
                <a:solidFill>
                  <a:schemeClr val="lt2"/>
                </a:solidFill>
              </a:defRPr>
            </a:lvl5pPr>
            <a:lvl6pPr lvl="5" algn="r" rtl="0">
              <a:buNone/>
              <a:defRPr sz="1000">
                <a:solidFill>
                  <a:schemeClr val="lt2"/>
                </a:solidFill>
              </a:defRPr>
            </a:lvl6pPr>
            <a:lvl7pPr lvl="6" algn="r" rtl="0">
              <a:buNone/>
              <a:defRPr sz="1000">
                <a:solidFill>
                  <a:schemeClr val="lt2"/>
                </a:solidFill>
              </a:defRPr>
            </a:lvl7pPr>
            <a:lvl8pPr lvl="7" algn="r" rtl="0">
              <a:buNone/>
              <a:defRPr sz="1000">
                <a:solidFill>
                  <a:schemeClr val="lt2"/>
                </a:solidFill>
              </a:defRPr>
            </a:lvl8pPr>
            <a:lvl9pPr lvl="8" algn="r" rtl="0">
              <a:buNone/>
              <a:defRPr sz="1000">
                <a:solidFill>
                  <a:schemeClr val="l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11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11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11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11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11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11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11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11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3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3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3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3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3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3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3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3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3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11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11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1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1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14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3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3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14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11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hyperlink" Target="https://scratch.mit.edu" TargetMode="External"/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12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11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11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11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11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11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11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4.png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11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11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8.png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42.png"/><Relationship Id="rId4" Type="http://schemas.openxmlformats.org/officeDocument/2006/relationships/image" Target="../media/image38.png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6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6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33.png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6.xml"/><Relationship Id="rId1" Type="http://schemas.openxmlformats.org/officeDocument/2006/relationships/slideLayout" Target="../slideLayouts/slideLayout11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6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1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1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1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1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1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1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1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1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1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4173A6F-4EC9-0550-300D-49127A29314F}"/>
              </a:ext>
            </a:extLst>
          </p:cNvPr>
          <p:cNvSpPr txBox="1"/>
          <p:nvPr/>
        </p:nvSpPr>
        <p:spPr>
          <a:xfrm>
            <a:off x="1025435" y="1985554"/>
            <a:ext cx="730199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5400" dirty="0">
                <a:solidFill>
                  <a:schemeClr val="tx1"/>
                </a:solidFill>
              </a:rPr>
              <a:t>Computing Technology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41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solving</a:t>
            </a:r>
            <a:endParaRPr/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p131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algorithm</a:t>
            </a:r>
            <a:endParaRPr/>
          </a:p>
        </p:txBody>
      </p:sp>
      <p:sp>
        <p:nvSpPr>
          <p:cNvPr id="774" name="Google Shape;774;p131"/>
          <p:cNvSpPr/>
          <p:nvPr/>
        </p:nvSpPr>
        <p:spPr>
          <a:xfrm>
            <a:off x="3209457" y="1232100"/>
            <a:ext cx="2676600" cy="2679300"/>
          </a:xfrm>
          <a:prstGeom prst="rect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9" name="Google Shape;779;p1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13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algorithm</a:t>
            </a:r>
            <a:endParaRPr/>
          </a:p>
        </p:txBody>
      </p:sp>
      <p:sp>
        <p:nvSpPr>
          <p:cNvPr id="785" name="Google Shape;785;p133"/>
          <p:cNvSpPr/>
          <p:nvPr/>
        </p:nvSpPr>
        <p:spPr>
          <a:xfrm>
            <a:off x="3209457" y="1232100"/>
            <a:ext cx="2676600" cy="2679300"/>
          </a:xfrm>
          <a:prstGeom prst="rect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0" name="Google Shape;790;p1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97650" y="1297400"/>
            <a:ext cx="2548700" cy="254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5" name="Google Shape;795;p135"/>
          <p:cNvPicPr preferRelativeResize="0"/>
          <p:nvPr/>
        </p:nvPicPr>
        <p:blipFill rotWithShape="1">
          <a:blip r:embed="rId3">
            <a:alphaModFix/>
          </a:blip>
          <a:srcRect t="6516" b="14965"/>
          <a:stretch/>
        </p:blipFill>
        <p:spPr>
          <a:xfrm>
            <a:off x="3211800" y="257112"/>
            <a:ext cx="2720400" cy="46292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0" name="Google Shape;800;p136"/>
          <p:cNvPicPr preferRelativeResize="0"/>
          <p:nvPr/>
        </p:nvPicPr>
        <p:blipFill rotWithShape="1">
          <a:blip r:embed="rId3">
            <a:alphaModFix/>
          </a:blip>
          <a:srcRect t="10741" b="10741"/>
          <a:stretch/>
        </p:blipFill>
        <p:spPr>
          <a:xfrm>
            <a:off x="3211800" y="257112"/>
            <a:ext cx="2720400" cy="46292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5" name="Google Shape;805;p1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4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0" name="Google Shape;810;p1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4" cy="4838701"/>
          </a:xfrm>
          <a:prstGeom prst="rect">
            <a:avLst/>
          </a:prstGeom>
          <a:noFill/>
          <a:ln>
            <a:noFill/>
          </a:ln>
        </p:spPr>
      </p:pic>
      <p:sp>
        <p:nvSpPr>
          <p:cNvPr id="811" name="Google Shape;811;p138"/>
          <p:cNvSpPr txBox="1"/>
          <p:nvPr/>
        </p:nvSpPr>
        <p:spPr>
          <a:xfrm>
            <a:off x="2400098" y="205078"/>
            <a:ext cx="6564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i="1">
                <a:solidFill>
                  <a:srgbClr val="FFFFFF"/>
                </a:solidFill>
                <a:highlight>
                  <a:srgbClr val="000000"/>
                </a:highlight>
              </a:rPr>
              <a:t>n</a:t>
            </a:r>
            <a:endParaRPr sz="2400">
              <a:solidFill>
                <a:srgbClr val="FFFFFF"/>
              </a:solidFill>
              <a:highlight>
                <a:srgbClr val="000000"/>
              </a:highlight>
            </a:endParaRP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6" name="Google Shape;816;p1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4" cy="4838701"/>
          </a:xfrm>
          <a:prstGeom prst="rect">
            <a:avLst/>
          </a:prstGeom>
          <a:noFill/>
          <a:ln>
            <a:noFill/>
          </a:ln>
        </p:spPr>
      </p:pic>
      <p:sp>
        <p:nvSpPr>
          <p:cNvPr id="817" name="Google Shape;817;p139"/>
          <p:cNvSpPr txBox="1"/>
          <p:nvPr/>
        </p:nvSpPr>
        <p:spPr>
          <a:xfrm>
            <a:off x="3158292" y="196875"/>
            <a:ext cx="6564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i="1">
                <a:solidFill>
                  <a:srgbClr val="FFFFFF"/>
                </a:solidFill>
                <a:highlight>
                  <a:srgbClr val="000000"/>
                </a:highlight>
              </a:rPr>
              <a:t>n</a:t>
            </a:r>
            <a:r>
              <a:rPr lang="en" sz="2400">
                <a:solidFill>
                  <a:srgbClr val="FFFFFF"/>
                </a:solidFill>
                <a:highlight>
                  <a:srgbClr val="000000"/>
                </a:highlight>
              </a:rPr>
              <a:t>/2</a:t>
            </a:r>
            <a:endParaRPr sz="2400">
              <a:solidFill>
                <a:srgbClr val="FFFFFF"/>
              </a:solidFill>
              <a:highlight>
                <a:srgbClr val="000000"/>
              </a:highlight>
            </a:endParaRPr>
          </a:p>
        </p:txBody>
      </p:sp>
      <p:sp>
        <p:nvSpPr>
          <p:cNvPr id="818" name="Google Shape;818;p139"/>
          <p:cNvSpPr txBox="1"/>
          <p:nvPr/>
        </p:nvSpPr>
        <p:spPr>
          <a:xfrm>
            <a:off x="2400098" y="205078"/>
            <a:ext cx="6564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i="1">
                <a:solidFill>
                  <a:srgbClr val="FFFFFF"/>
                </a:solidFill>
                <a:highlight>
                  <a:srgbClr val="000000"/>
                </a:highlight>
              </a:rPr>
              <a:t>n</a:t>
            </a:r>
            <a:endParaRPr sz="2400">
              <a:solidFill>
                <a:srgbClr val="FFFFFF"/>
              </a:solidFill>
              <a:highlight>
                <a:srgbClr val="000000"/>
              </a:highlight>
            </a:endParaRP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3" name="Google Shape;823;p1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4" cy="48387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24" name="Google Shape;824;p140"/>
          <p:cNvCxnSpPr/>
          <p:nvPr/>
        </p:nvCxnSpPr>
        <p:spPr>
          <a:xfrm>
            <a:off x="2320075" y="3084175"/>
            <a:ext cx="0" cy="13536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825" name="Google Shape;825;p140"/>
          <p:cNvCxnSpPr/>
          <p:nvPr/>
        </p:nvCxnSpPr>
        <p:spPr>
          <a:xfrm>
            <a:off x="2320075" y="1730575"/>
            <a:ext cx="0" cy="13536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826" name="Google Shape;826;p140"/>
          <p:cNvCxnSpPr/>
          <p:nvPr/>
        </p:nvCxnSpPr>
        <p:spPr>
          <a:xfrm rot="10800000">
            <a:off x="1691275" y="1730575"/>
            <a:ext cx="628800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827" name="Google Shape;827;p140"/>
          <p:cNvSpPr txBox="1"/>
          <p:nvPr/>
        </p:nvSpPr>
        <p:spPr>
          <a:xfrm>
            <a:off x="3158292" y="196875"/>
            <a:ext cx="6564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i="1">
                <a:solidFill>
                  <a:srgbClr val="FFFFFF"/>
                </a:solidFill>
                <a:highlight>
                  <a:srgbClr val="000000"/>
                </a:highlight>
              </a:rPr>
              <a:t>n</a:t>
            </a:r>
            <a:r>
              <a:rPr lang="en" sz="2400">
                <a:solidFill>
                  <a:srgbClr val="FFFFFF"/>
                </a:solidFill>
                <a:highlight>
                  <a:srgbClr val="000000"/>
                </a:highlight>
              </a:rPr>
              <a:t>/2</a:t>
            </a:r>
            <a:endParaRPr sz="2400">
              <a:solidFill>
                <a:srgbClr val="FFFFFF"/>
              </a:solidFill>
              <a:highlight>
                <a:srgbClr val="000000"/>
              </a:highlight>
            </a:endParaRPr>
          </a:p>
        </p:txBody>
      </p:sp>
      <p:sp>
        <p:nvSpPr>
          <p:cNvPr id="828" name="Google Shape;828;p140"/>
          <p:cNvSpPr txBox="1"/>
          <p:nvPr/>
        </p:nvSpPr>
        <p:spPr>
          <a:xfrm>
            <a:off x="2400098" y="205078"/>
            <a:ext cx="6564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i="1">
                <a:solidFill>
                  <a:srgbClr val="FFFFFF"/>
                </a:solidFill>
                <a:highlight>
                  <a:srgbClr val="000000"/>
                </a:highlight>
              </a:rPr>
              <a:t>n</a:t>
            </a:r>
            <a:endParaRPr sz="2400">
              <a:solidFill>
                <a:srgbClr val="FFFFFF"/>
              </a:solidFill>
              <a:highlight>
                <a:srgbClr val="000000"/>
              </a:highlight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42"/>
          <p:cNvSpPr/>
          <p:nvPr/>
        </p:nvSpPr>
        <p:spPr>
          <a:xfrm>
            <a:off x="3209457" y="1232100"/>
            <a:ext cx="2676600" cy="2679300"/>
          </a:xfrm>
          <a:prstGeom prst="rect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42"/>
          <p:cNvSpPr txBox="1"/>
          <p:nvPr/>
        </p:nvSpPr>
        <p:spPr>
          <a:xfrm>
            <a:off x="1283157" y="2195550"/>
            <a:ext cx="1926300" cy="7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input →  </a:t>
            </a:r>
            <a:endParaRPr sz="3600">
              <a:solidFill>
                <a:srgbClr val="FFFFFF"/>
              </a:solidFill>
            </a:endParaRPr>
          </a:p>
        </p:txBody>
      </p:sp>
      <p:sp>
        <p:nvSpPr>
          <p:cNvPr id="190" name="Google Shape;190;p42"/>
          <p:cNvSpPr txBox="1"/>
          <p:nvPr/>
        </p:nvSpPr>
        <p:spPr>
          <a:xfrm>
            <a:off x="5886057" y="2195550"/>
            <a:ext cx="2220300" cy="7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 → output</a:t>
            </a:r>
            <a:endParaRPr sz="36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3" name="Google Shape;833;p1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4" cy="48387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34" name="Google Shape;834;p141"/>
          <p:cNvCxnSpPr/>
          <p:nvPr/>
        </p:nvCxnSpPr>
        <p:spPr>
          <a:xfrm>
            <a:off x="2320075" y="3084175"/>
            <a:ext cx="0" cy="13536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835" name="Google Shape;835;p141"/>
          <p:cNvCxnSpPr/>
          <p:nvPr/>
        </p:nvCxnSpPr>
        <p:spPr>
          <a:xfrm rot="10800000">
            <a:off x="1691275" y="3084175"/>
            <a:ext cx="628800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836" name="Google Shape;836;p141"/>
          <p:cNvSpPr txBox="1"/>
          <p:nvPr/>
        </p:nvSpPr>
        <p:spPr>
          <a:xfrm>
            <a:off x="3158292" y="196875"/>
            <a:ext cx="6564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i="1">
                <a:solidFill>
                  <a:srgbClr val="FFFFFF"/>
                </a:solidFill>
                <a:highlight>
                  <a:srgbClr val="000000"/>
                </a:highlight>
              </a:rPr>
              <a:t>n</a:t>
            </a:r>
            <a:r>
              <a:rPr lang="en" sz="2400">
                <a:solidFill>
                  <a:srgbClr val="FFFFFF"/>
                </a:solidFill>
                <a:highlight>
                  <a:srgbClr val="000000"/>
                </a:highlight>
              </a:rPr>
              <a:t>/2</a:t>
            </a:r>
            <a:endParaRPr sz="2400">
              <a:solidFill>
                <a:srgbClr val="FFFFFF"/>
              </a:solidFill>
              <a:highlight>
                <a:srgbClr val="000000"/>
              </a:highlight>
            </a:endParaRPr>
          </a:p>
        </p:txBody>
      </p:sp>
      <p:sp>
        <p:nvSpPr>
          <p:cNvPr id="837" name="Google Shape;837;p141"/>
          <p:cNvSpPr txBox="1"/>
          <p:nvPr/>
        </p:nvSpPr>
        <p:spPr>
          <a:xfrm>
            <a:off x="2400098" y="205078"/>
            <a:ext cx="6564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i="1">
                <a:solidFill>
                  <a:srgbClr val="FFFFFF"/>
                </a:solidFill>
                <a:highlight>
                  <a:srgbClr val="000000"/>
                </a:highlight>
              </a:rPr>
              <a:t>n</a:t>
            </a:r>
            <a:endParaRPr sz="2400">
              <a:solidFill>
                <a:srgbClr val="FFFFFF"/>
              </a:solidFill>
              <a:highlight>
                <a:srgbClr val="000000"/>
              </a:highlight>
            </a:endParaRP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2" name="Google Shape;842;p1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4" cy="4838701"/>
          </a:xfrm>
          <a:prstGeom prst="rect">
            <a:avLst/>
          </a:prstGeom>
          <a:noFill/>
          <a:ln>
            <a:noFill/>
          </a:ln>
        </p:spPr>
      </p:pic>
      <p:sp>
        <p:nvSpPr>
          <p:cNvPr id="843" name="Google Shape;843;p142"/>
          <p:cNvSpPr txBox="1"/>
          <p:nvPr/>
        </p:nvSpPr>
        <p:spPr>
          <a:xfrm>
            <a:off x="3158292" y="196875"/>
            <a:ext cx="6564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i="1">
                <a:solidFill>
                  <a:srgbClr val="FFFFFF"/>
                </a:solidFill>
                <a:highlight>
                  <a:srgbClr val="000000"/>
                </a:highlight>
              </a:rPr>
              <a:t>n</a:t>
            </a:r>
            <a:r>
              <a:rPr lang="en" sz="2400">
                <a:solidFill>
                  <a:srgbClr val="FFFFFF"/>
                </a:solidFill>
                <a:highlight>
                  <a:srgbClr val="000000"/>
                </a:highlight>
              </a:rPr>
              <a:t>/2</a:t>
            </a:r>
            <a:endParaRPr sz="2400">
              <a:solidFill>
                <a:srgbClr val="FFFFFF"/>
              </a:solidFill>
              <a:highlight>
                <a:srgbClr val="000000"/>
              </a:highlight>
            </a:endParaRPr>
          </a:p>
        </p:txBody>
      </p:sp>
      <p:sp>
        <p:nvSpPr>
          <p:cNvPr id="844" name="Google Shape;844;p142"/>
          <p:cNvSpPr txBox="1"/>
          <p:nvPr/>
        </p:nvSpPr>
        <p:spPr>
          <a:xfrm>
            <a:off x="2400098" y="205078"/>
            <a:ext cx="6564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i="1">
                <a:solidFill>
                  <a:srgbClr val="FFFFFF"/>
                </a:solidFill>
                <a:highlight>
                  <a:srgbClr val="000000"/>
                </a:highlight>
              </a:rPr>
              <a:t>n</a:t>
            </a:r>
            <a:endParaRPr sz="2400">
              <a:solidFill>
                <a:srgbClr val="FFFFFF"/>
              </a:solidFill>
              <a:highlight>
                <a:srgbClr val="000000"/>
              </a:highlight>
            </a:endParaRPr>
          </a:p>
        </p:txBody>
      </p:sp>
      <p:sp>
        <p:nvSpPr>
          <p:cNvPr id="845" name="Google Shape;845;p142"/>
          <p:cNvSpPr txBox="1"/>
          <p:nvPr/>
        </p:nvSpPr>
        <p:spPr>
          <a:xfrm>
            <a:off x="7254138" y="2851275"/>
            <a:ext cx="11766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highlight>
                  <a:srgbClr val="000000"/>
                </a:highlight>
              </a:rPr>
              <a:t>log</a:t>
            </a:r>
            <a:r>
              <a:rPr lang="en" sz="2400" baseline="-25000">
                <a:solidFill>
                  <a:srgbClr val="FFFFFF"/>
                </a:solidFill>
                <a:highlight>
                  <a:srgbClr val="000000"/>
                </a:highlight>
              </a:rPr>
              <a:t>2</a:t>
            </a:r>
            <a:r>
              <a:rPr lang="en" sz="2400">
                <a:solidFill>
                  <a:srgbClr val="FFFFFF"/>
                </a:solidFill>
                <a:highlight>
                  <a:srgbClr val="000000"/>
                </a:highlight>
              </a:rPr>
              <a:t> </a:t>
            </a:r>
            <a:r>
              <a:rPr lang="en" sz="2400" i="1">
                <a:solidFill>
                  <a:srgbClr val="FFFFFF"/>
                </a:solidFill>
                <a:highlight>
                  <a:srgbClr val="000000"/>
                </a:highlight>
              </a:rPr>
              <a:t>n</a:t>
            </a:r>
            <a:endParaRPr sz="2400" i="1">
              <a:solidFill>
                <a:srgbClr val="FFFFFF"/>
              </a:solidFill>
              <a:highlight>
                <a:srgbClr val="000000"/>
              </a:highlight>
            </a:endParaRP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p14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algorithm</a:t>
            </a:r>
            <a:endParaRPr/>
          </a:p>
        </p:txBody>
      </p:sp>
      <p:sp>
        <p:nvSpPr>
          <p:cNvPr id="851" name="Google Shape;851;p143"/>
          <p:cNvSpPr/>
          <p:nvPr/>
        </p:nvSpPr>
        <p:spPr>
          <a:xfrm>
            <a:off x="3209457" y="1232100"/>
            <a:ext cx="2676600" cy="2679300"/>
          </a:xfrm>
          <a:prstGeom prst="rect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p14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</a:t>
            </a:r>
            <a:endParaRPr/>
          </a:p>
        </p:txBody>
      </p:sp>
      <p:sp>
        <p:nvSpPr>
          <p:cNvPr id="857" name="Google Shape;857;p144"/>
          <p:cNvSpPr/>
          <p:nvPr/>
        </p:nvSpPr>
        <p:spPr>
          <a:xfrm>
            <a:off x="3209457" y="1232100"/>
            <a:ext cx="2676600" cy="2679300"/>
          </a:xfrm>
          <a:prstGeom prst="rect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p145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pseudocode</a:t>
            </a:r>
            <a:endParaRPr/>
          </a:p>
        </p:txBody>
      </p:sp>
      <p:sp>
        <p:nvSpPr>
          <p:cNvPr id="863" name="Google Shape;863;p145"/>
          <p:cNvSpPr/>
          <p:nvPr/>
        </p:nvSpPr>
        <p:spPr>
          <a:xfrm>
            <a:off x="3209457" y="1232100"/>
            <a:ext cx="2676600" cy="2679300"/>
          </a:xfrm>
          <a:prstGeom prst="rect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p146"/>
          <p:cNvSpPr txBox="1">
            <a:spLocks noGrp="1"/>
          </p:cNvSpPr>
          <p:nvPr>
            <p:ph type="body" idx="1"/>
          </p:nvPr>
        </p:nvSpPr>
        <p:spPr>
          <a:xfrm>
            <a:off x="311700" y="287850"/>
            <a:ext cx="8520600" cy="45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1   Pick up phone book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2   Open to middle of phone book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3   Look at page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4   If person is on page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5       Call person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6   Else if </a:t>
            </a:r>
            <a:r>
              <a:rPr lang="en" sz="2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person</a:t>
            </a: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is earlier in book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7       Open to middle of left half of book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8       Go back to line 3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9   Else if </a:t>
            </a:r>
            <a:r>
              <a:rPr lang="en" sz="2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person</a:t>
            </a: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is later in book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10      Open to middle of right half of book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11      Go back to line 3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12  Else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13      Quit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147"/>
          <p:cNvSpPr txBox="1">
            <a:spLocks noGrp="1"/>
          </p:cNvSpPr>
          <p:nvPr>
            <p:ph type="body" idx="1"/>
          </p:nvPr>
        </p:nvSpPr>
        <p:spPr>
          <a:xfrm>
            <a:off x="311700" y="287850"/>
            <a:ext cx="8520600" cy="45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1   </a:t>
            </a:r>
            <a:r>
              <a:rPr lang="en" sz="2200">
                <a:solidFill>
                  <a:srgbClr val="00000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Pick up</a:t>
            </a: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phone book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2   </a:t>
            </a:r>
            <a:r>
              <a:rPr lang="en" sz="2200">
                <a:solidFill>
                  <a:srgbClr val="00000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Open to</a:t>
            </a: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middle of phone book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3   </a:t>
            </a:r>
            <a:r>
              <a:rPr lang="en" sz="2200">
                <a:solidFill>
                  <a:srgbClr val="00000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Look at</a:t>
            </a: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page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4   If </a:t>
            </a:r>
            <a:r>
              <a:rPr lang="en" sz="2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person</a:t>
            </a: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is on page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5       </a:t>
            </a:r>
            <a:r>
              <a:rPr lang="en" sz="2200">
                <a:solidFill>
                  <a:srgbClr val="00000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Call</a:t>
            </a: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2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person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6   Else if </a:t>
            </a:r>
            <a:r>
              <a:rPr lang="en" sz="2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person</a:t>
            </a: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is earlier in book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7       </a:t>
            </a:r>
            <a:r>
              <a:rPr lang="en" sz="2200">
                <a:solidFill>
                  <a:srgbClr val="00000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Open to</a:t>
            </a: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middle of left half of book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8       Go back to line 3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9   Else if </a:t>
            </a:r>
            <a:r>
              <a:rPr lang="en" sz="2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person</a:t>
            </a: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is later in book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10      </a:t>
            </a:r>
            <a:r>
              <a:rPr lang="en" sz="2200">
                <a:solidFill>
                  <a:srgbClr val="00000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Open to</a:t>
            </a: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middle of right half of book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11      Go back to line 3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12  Else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13      </a:t>
            </a:r>
            <a:r>
              <a:rPr lang="en" sz="2200">
                <a:solidFill>
                  <a:srgbClr val="00000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Quit</a:t>
            </a:r>
            <a:endParaRPr sz="2200">
              <a:solidFill>
                <a:srgbClr val="000000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p148"/>
          <p:cNvSpPr txBox="1">
            <a:spLocks noGrp="1"/>
          </p:cNvSpPr>
          <p:nvPr>
            <p:ph type="body" idx="1"/>
          </p:nvPr>
        </p:nvSpPr>
        <p:spPr>
          <a:xfrm>
            <a:off x="311700" y="287850"/>
            <a:ext cx="8520600" cy="45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1   Pick up phone book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2   Open to middle of phone book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3   Look at page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4   </a:t>
            </a:r>
            <a:r>
              <a:rPr lang="en" sz="2200">
                <a:solidFill>
                  <a:srgbClr val="00000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2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person</a:t>
            </a: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is </a:t>
            </a:r>
            <a:r>
              <a:rPr lang="en" sz="2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on page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5       Call </a:t>
            </a:r>
            <a:r>
              <a:rPr lang="en" sz="2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person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6   </a:t>
            </a:r>
            <a:r>
              <a:rPr lang="en" sz="2200">
                <a:solidFill>
                  <a:srgbClr val="00000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Else if</a:t>
            </a: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2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person</a:t>
            </a: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is earlier in book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7       Open to middle of left half of book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8       Go back to line 3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9   </a:t>
            </a:r>
            <a:r>
              <a:rPr lang="en" sz="2200">
                <a:solidFill>
                  <a:srgbClr val="00000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Else if</a:t>
            </a: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2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person</a:t>
            </a: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is later in book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10      Open to middle of right half of book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11      Go back to line 3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12  </a:t>
            </a:r>
            <a:r>
              <a:rPr lang="en" sz="2200">
                <a:solidFill>
                  <a:srgbClr val="00000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Else</a:t>
            </a:r>
            <a:endParaRPr sz="2200">
              <a:solidFill>
                <a:srgbClr val="000000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13      Quit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p149"/>
          <p:cNvSpPr txBox="1">
            <a:spLocks noGrp="1"/>
          </p:cNvSpPr>
          <p:nvPr>
            <p:ph type="body" idx="1"/>
          </p:nvPr>
        </p:nvSpPr>
        <p:spPr>
          <a:xfrm>
            <a:off x="311700" y="287850"/>
            <a:ext cx="8520600" cy="45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1   Pick up phone book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2   Open to middle of phone book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3   Look at page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4   If </a:t>
            </a:r>
            <a:r>
              <a:rPr lang="en" sz="2200">
                <a:solidFill>
                  <a:srgbClr val="00000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person is on page</a:t>
            </a:r>
            <a:endParaRPr sz="2200">
              <a:solidFill>
                <a:srgbClr val="000000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5       Call person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6   Else if </a:t>
            </a:r>
            <a:r>
              <a:rPr lang="en" sz="2200">
                <a:solidFill>
                  <a:srgbClr val="00000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person is earlier in book</a:t>
            </a:r>
            <a:endParaRPr sz="2200">
              <a:solidFill>
                <a:srgbClr val="000000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7       Open to middle of left half of book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8       Go back to line 3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9   Else if </a:t>
            </a:r>
            <a:r>
              <a:rPr lang="en" sz="2200">
                <a:solidFill>
                  <a:srgbClr val="00000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person is later in book</a:t>
            </a:r>
            <a:endParaRPr sz="2200">
              <a:solidFill>
                <a:srgbClr val="000000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10      Open to middle of right half of book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11      Go back to line 3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12  Else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13      Quit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50"/>
          <p:cNvSpPr txBox="1">
            <a:spLocks noGrp="1"/>
          </p:cNvSpPr>
          <p:nvPr>
            <p:ph type="body" idx="1"/>
          </p:nvPr>
        </p:nvSpPr>
        <p:spPr>
          <a:xfrm>
            <a:off x="311700" y="287850"/>
            <a:ext cx="8520600" cy="45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1   Pick up phone book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2   Open to middle of phone book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3   Look at page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4   If person is on page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5       Call person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6   Else if person is earlier in book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7       Open to middle of left half of book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8      </a:t>
            </a:r>
            <a:r>
              <a:rPr lang="en" sz="2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2200">
                <a:solidFill>
                  <a:srgbClr val="00000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Go back to</a:t>
            </a:r>
            <a:r>
              <a:rPr lang="en" sz="2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line 3</a:t>
            </a:r>
            <a:endParaRPr sz="2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9   Else if person is later in book</a:t>
            </a:r>
            <a:endParaRPr sz="2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10      Open to middle of right half of book</a:t>
            </a:r>
            <a:endParaRPr sz="2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11      </a:t>
            </a:r>
            <a:r>
              <a:rPr lang="en" sz="2200">
                <a:solidFill>
                  <a:srgbClr val="00000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Go back to</a:t>
            </a:r>
            <a:r>
              <a:rPr lang="en" sz="2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line 3</a:t>
            </a:r>
            <a:endParaRPr sz="2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12  Else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13      Quit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4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unary</a:t>
            </a:r>
            <a:endParaRPr/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p15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functions</a:t>
            </a:r>
            <a:endParaRPr>
              <a:solidFill>
                <a:schemeClr val="dk1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arguments, return values, variables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conditionals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Boolean expressions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loops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...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p152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artificial intelligence</a:t>
            </a:r>
            <a:endParaRPr/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53"/>
          <p:cNvSpPr txBox="1">
            <a:spLocks noGrp="1"/>
          </p:cNvSpPr>
          <p:nvPr>
            <p:ph type="body" idx="1"/>
          </p:nvPr>
        </p:nvSpPr>
        <p:spPr>
          <a:xfrm>
            <a:off x="311700" y="287850"/>
            <a:ext cx="8520600" cy="45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If </a:t>
            </a:r>
            <a:r>
              <a:rPr lang="en" sz="2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student</a:t>
            </a: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says hello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Say hello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p154"/>
          <p:cNvSpPr txBox="1">
            <a:spLocks noGrp="1"/>
          </p:cNvSpPr>
          <p:nvPr>
            <p:ph type="body" idx="1"/>
          </p:nvPr>
        </p:nvSpPr>
        <p:spPr>
          <a:xfrm>
            <a:off x="311700" y="287850"/>
            <a:ext cx="8520600" cy="45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If </a:t>
            </a:r>
            <a:r>
              <a:rPr lang="en" sz="2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student</a:t>
            </a: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says hello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Say hello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Else if </a:t>
            </a:r>
            <a:r>
              <a:rPr lang="en" sz="2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student</a:t>
            </a: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says goodbye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Say goodbye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155"/>
          <p:cNvSpPr txBox="1">
            <a:spLocks noGrp="1"/>
          </p:cNvSpPr>
          <p:nvPr>
            <p:ph type="body" idx="1"/>
          </p:nvPr>
        </p:nvSpPr>
        <p:spPr>
          <a:xfrm>
            <a:off x="311700" y="287850"/>
            <a:ext cx="8520600" cy="45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If </a:t>
            </a:r>
            <a:r>
              <a:rPr lang="en" sz="2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student says</a:t>
            </a: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hello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Say hello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Else if </a:t>
            </a:r>
            <a:r>
              <a:rPr lang="en" sz="2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student</a:t>
            </a: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says goodbye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Say goodbye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Else if </a:t>
            </a:r>
            <a:r>
              <a:rPr lang="en" sz="2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student</a:t>
            </a: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asks how you are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Say well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p156"/>
          <p:cNvSpPr txBox="1">
            <a:spLocks noGrp="1"/>
          </p:cNvSpPr>
          <p:nvPr>
            <p:ph type="body" idx="1"/>
          </p:nvPr>
        </p:nvSpPr>
        <p:spPr>
          <a:xfrm>
            <a:off x="311700" y="287850"/>
            <a:ext cx="8520600" cy="45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If student says hello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Say hello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Else if </a:t>
            </a:r>
            <a:r>
              <a:rPr lang="en" sz="2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student</a:t>
            </a: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says goodbye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Say goodbye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Else if </a:t>
            </a:r>
            <a:r>
              <a:rPr lang="en" sz="2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student</a:t>
            </a: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asks how you are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Say well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Else if </a:t>
            </a:r>
            <a:r>
              <a:rPr lang="en" sz="2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student</a:t>
            </a: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asks why 111 in binary is 7 is decimal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…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57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large language models</a:t>
            </a:r>
            <a:endParaRPr/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8" name="Google Shape;928;p1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938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artoon of a hand holding a yellow rubber duck&#10;&#10;AI-generated content may be incorrect.">
            <a:extLst>
              <a:ext uri="{FF2B5EF4-FFF2-40B4-BE49-F238E27FC236}">
                <a16:creationId xmlns:a16="http://schemas.microsoft.com/office/drawing/2014/main" id="{4BCAF32F-8F09-7E30-A3A8-2242070584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0250" y="0"/>
            <a:ext cx="51435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Google Shape;938;p16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 Reasonable</a:t>
            </a:r>
            <a:endParaRPr/>
          </a:p>
        </p:txBody>
      </p:sp>
      <p:sp>
        <p:nvSpPr>
          <p:cNvPr id="939" name="Google Shape;939;p160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>
                <a:solidFill>
                  <a:schemeClr val="dk1"/>
                </a:solidFill>
              </a:rPr>
              <a:t>Using AI-based software to write your code</a:t>
            </a:r>
            <a:endParaRPr sz="250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4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base-1</a:t>
            </a:r>
            <a:endParaRPr/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p161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Reasonable</a:t>
            </a:r>
            <a:endParaRPr/>
          </a:p>
        </p:txBody>
      </p:sp>
      <p:sp>
        <p:nvSpPr>
          <p:cNvPr id="945" name="Google Shape;945;p16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>
                <a:solidFill>
                  <a:schemeClr val="dk1"/>
                </a:solidFill>
              </a:rPr>
              <a:t>Using AI to ask questions</a:t>
            </a:r>
            <a:endParaRPr sz="250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Google Shape;956;p16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100" dirty="0"/>
              <a:t>Visual Studio </a:t>
            </a:r>
            <a:br>
              <a:rPr lang="en" sz="5100" dirty="0"/>
            </a:br>
            <a:r>
              <a:rPr lang="en" sz="5100" dirty="0"/>
              <a:t>Github Codespace</a:t>
            </a:r>
            <a:endParaRPr sz="5100" dirty="0"/>
          </a:p>
        </p:txBody>
      </p:sp>
      <p:sp>
        <p:nvSpPr>
          <p:cNvPr id="957" name="Google Shape;957;p16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uFill>
                  <a:noFill/>
                </a:uFill>
              </a:rPr>
              <a:t>The Sandbox</a:t>
            </a:r>
            <a:endParaRPr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p164"/>
          <p:cNvSpPr txBox="1">
            <a:spLocks noGrp="1"/>
          </p:cNvSpPr>
          <p:nvPr>
            <p:ph type="body" idx="1"/>
          </p:nvPr>
        </p:nvSpPr>
        <p:spPr>
          <a:xfrm>
            <a:off x="2608950" y="1456200"/>
            <a:ext cx="3926100" cy="223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#include &lt;stdio.h&gt;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int main(void)</a:t>
            </a:r>
            <a:b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printf("hello, world\n");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65"/>
          <p:cNvSpPr txBox="1">
            <a:spLocks noGrp="1"/>
          </p:cNvSpPr>
          <p:nvPr>
            <p:ph type="body" idx="1"/>
          </p:nvPr>
        </p:nvSpPr>
        <p:spPr>
          <a:xfrm>
            <a:off x="199000" y="56150"/>
            <a:ext cx="8746500" cy="499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0111111101000101010011000100011000000010000000010000000100000000000000000000000000000000000000000000000000000000000000000000000000000001000000000011111000000000000000010000000000000000000000000000000000000000000000000000000000000000000000000000000000000000000000000000000000000000000000000000000000000000000000000000000010100000000000100000000000000000000000000000000000000000000000000000000000000000000000000000000001000000000000000000000000000000000000000000000001000000000000000000101000000000000000010000000001010101010010001000100111100101010010001000001111101100000100000011000111000000100010011100011101001000101111100000000000000000000000000000000000000000000000000000000000000000101100000000000011101000000000000000000000000000000000000100100010111111000000000000000000000000000000000000000000000000000000000000000001001000...0111111101000101010011000100011000000010000000010000000100000000000000000000000000000000000000000000000000000000000000000000000000000011000000000011111000000000000000010000000000000000000000001100000000001111000000000000000000000000000000000000000000000000010000000000000000000000000000000000000000000000000000000000000000101000001100100000000000000000000000000000000000000000000000000000000000000000000000000000000001000000000000000011100000000000000001110000000001000000000000000001110000000000000110010000000000000001000000000000000000000000000001010000000000000000000000000000000000000000000000000000000000000000000000000000000000000000000000000000000000000000000000000000000000000000000000000000000000000000000000000000000000000000000000000000000000000000000000000101110000100101000000000000000000000000000000000000000000000000...0010111101101100011010010110001001100011001011100111001101101111001011100011011000100000001011110111010101110011011100100010111101101100011010010110001000101111011110000011100000110110010111110011011000110100001011010110110001101001011011100111010101111000001011010110011101101110011101010010111101101100011010010110001001100011010111110110111001101111011011100111001101101000011000010111001001100101011001000010111001100001001000000010000001000001010100110101111101001110010001010100010101000100010001010100010000100000001010000010000000101111011011000110100101100010001011110111100000111000001101100101111100110110001101000010110101101100011010010110111001110101011110000010110101100111011011100111010100101111011011000110010000101101011011000110100101101110011101010111100000101101011110000011100000110110001011010011011000110100...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p166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break</a:t>
            </a:r>
            <a:endParaRPr/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Google Shape;977;p167"/>
          <p:cNvSpPr txBox="1">
            <a:spLocks noGrp="1"/>
          </p:cNvSpPr>
          <p:nvPr>
            <p:ph type="body" idx="1"/>
          </p:nvPr>
        </p:nvSpPr>
        <p:spPr>
          <a:xfrm>
            <a:off x="199000" y="56150"/>
            <a:ext cx="8746500" cy="499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0111111101000101010011000100011000000010000000010000000100000000000000000000000000000000000000000000000000000000000000000000000000000001000000000011111000000000000000010000000000000000000000000000000000000000000000000000000000000000000000000000000000000000000000000000000000000000000000000000000000000000000000000000000010100000000000100000000000000000000000000000000000000000000000000000000000000000000000000000000001000000000000000000000000000000000000000000000001000000000000000000101000000000000000010000000001010101010010001000100111100101010010001000001111101100000100000011000111000000100010011100011101001000101111100000000000000000000000000000000000000000000000000000000000000000101100000000000011101000000000000000000000000000000000000100100010111111000000000000000000000000000000000000000000000000000000000000000001001000...0111111101000101010011000100011000000010000000010000000100000000000000000000000000000000000000000000000000000000000000000000000000000011000000000011111000000000000000010000000000000000000000001100000000001111000000000000000000000000000000000000000000000000010000000000000000000000000000000000000000000000000000000000000000101000001100100000000000000000000000000000000000000000000000000000000000000000000000000000000001000000000000000011100000000000000001110000000001000000000000000001110000000000000110010000000000000001000000000000000000000000000001010000000000000000000000000000000000000000000000000000000000000000000000000000000000000000000000000000000000000000000000000000000000000000000000000000000000000000000000000000000000000000000000000000000000000000000000000101110000100101000000000000000000000000000000000000000000000000...0010111101101100011010010110001001100011001011100111001101101111001011100011011000100000001011110111010101110011011100100010111101101100011010010110001000101111011110000011100000110110010111110011011000110100001011010110110001101001011011100111010101111000001011010110011101101110011101010010111101101100011010010110001001100011010111110110111001101111011011100111001101101000011000010111001001100101011001000010111001100001001000000010000001000001010100110101111101001110010001010100010101000100010001010100010000100000001010000010000000101111011011000110100101100010001011110111100000111000001101100101111100110110001101000010110101101100011010010110111001110101011110000010110101100111011011100111010100101111011011000110010000101101011011000110100101101110011101010111100000101101011110000011100000110110001011010011011000110100...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Google Shape;982;p168"/>
          <p:cNvSpPr txBox="1">
            <a:spLocks noGrp="1"/>
          </p:cNvSpPr>
          <p:nvPr>
            <p:ph type="body" idx="1"/>
          </p:nvPr>
        </p:nvSpPr>
        <p:spPr>
          <a:xfrm>
            <a:off x="2608950" y="1456200"/>
            <a:ext cx="3926100" cy="223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#include &lt;stdio.h&gt;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int main(void)</a:t>
            </a:r>
            <a:b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printf("hello, world\n");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7" name="Google Shape;987;p1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19475" y="1743075"/>
            <a:ext cx="2305050" cy="165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p17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Scratch</a:t>
            </a:r>
            <a:endParaRPr/>
          </a:p>
        </p:txBody>
      </p:sp>
      <p:sp>
        <p:nvSpPr>
          <p:cNvPr id="993" name="Google Shape;993;p170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scratch.mit.edu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8" name="Google Shape;998;p1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45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base-2</a:t>
            </a:r>
            <a:endParaRPr/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3" name="Google Shape;1003;p1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04" name="Google Shape;1004;p172"/>
          <p:cNvSpPr/>
          <p:nvPr/>
        </p:nvSpPr>
        <p:spPr>
          <a:xfrm>
            <a:off x="2129550" y="0"/>
            <a:ext cx="7014600" cy="5143500"/>
          </a:xfrm>
          <a:prstGeom prst="rect">
            <a:avLst/>
          </a:prstGeom>
          <a:solidFill>
            <a:srgbClr val="000000">
              <a:alpha val="749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5" name="Google Shape;1005;p172"/>
          <p:cNvSpPr/>
          <p:nvPr/>
        </p:nvSpPr>
        <p:spPr>
          <a:xfrm>
            <a:off x="27119" y="75"/>
            <a:ext cx="2115000" cy="331800"/>
          </a:xfrm>
          <a:prstGeom prst="rect">
            <a:avLst/>
          </a:prstGeom>
          <a:solidFill>
            <a:srgbClr val="000000">
              <a:alpha val="749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0" name="Google Shape;1010;p1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11" name="Google Shape;1011;p173"/>
          <p:cNvSpPr/>
          <p:nvPr/>
        </p:nvSpPr>
        <p:spPr>
          <a:xfrm>
            <a:off x="5752800" y="0"/>
            <a:ext cx="3391500" cy="5143500"/>
          </a:xfrm>
          <a:prstGeom prst="rect">
            <a:avLst/>
          </a:prstGeom>
          <a:solidFill>
            <a:srgbClr val="000000">
              <a:alpha val="749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2" name="Google Shape;1012;p173"/>
          <p:cNvSpPr/>
          <p:nvPr/>
        </p:nvSpPr>
        <p:spPr>
          <a:xfrm>
            <a:off x="14450" y="75"/>
            <a:ext cx="2115000" cy="5143500"/>
          </a:xfrm>
          <a:prstGeom prst="rect">
            <a:avLst/>
          </a:prstGeom>
          <a:solidFill>
            <a:srgbClr val="000000">
              <a:alpha val="749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3" name="Google Shape;1013;p173"/>
          <p:cNvSpPr/>
          <p:nvPr/>
        </p:nvSpPr>
        <p:spPr>
          <a:xfrm>
            <a:off x="14450" y="75"/>
            <a:ext cx="5738400" cy="331800"/>
          </a:xfrm>
          <a:prstGeom prst="rect">
            <a:avLst/>
          </a:prstGeom>
          <a:solidFill>
            <a:srgbClr val="000000">
              <a:alpha val="749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8" name="Google Shape;1018;p1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19" name="Google Shape;1019;p174"/>
          <p:cNvSpPr/>
          <p:nvPr/>
        </p:nvSpPr>
        <p:spPr>
          <a:xfrm>
            <a:off x="5778306" y="0"/>
            <a:ext cx="3378900" cy="3106200"/>
          </a:xfrm>
          <a:prstGeom prst="rect">
            <a:avLst/>
          </a:prstGeom>
          <a:solidFill>
            <a:srgbClr val="000000">
              <a:alpha val="749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0" name="Google Shape;1020;p174"/>
          <p:cNvSpPr/>
          <p:nvPr/>
        </p:nvSpPr>
        <p:spPr>
          <a:xfrm>
            <a:off x="0" y="0"/>
            <a:ext cx="5778300" cy="5143500"/>
          </a:xfrm>
          <a:prstGeom prst="rect">
            <a:avLst/>
          </a:prstGeom>
          <a:solidFill>
            <a:srgbClr val="000000">
              <a:alpha val="749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Google Shape;1025;p1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26" name="Google Shape;1026;p175"/>
          <p:cNvSpPr/>
          <p:nvPr/>
        </p:nvSpPr>
        <p:spPr>
          <a:xfrm>
            <a:off x="5778300" y="3118925"/>
            <a:ext cx="3378900" cy="2024700"/>
          </a:xfrm>
          <a:prstGeom prst="rect">
            <a:avLst/>
          </a:prstGeom>
          <a:solidFill>
            <a:srgbClr val="000000">
              <a:alpha val="749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7" name="Google Shape;1027;p175"/>
          <p:cNvSpPr/>
          <p:nvPr/>
        </p:nvSpPr>
        <p:spPr>
          <a:xfrm>
            <a:off x="0" y="0"/>
            <a:ext cx="5778300" cy="5143500"/>
          </a:xfrm>
          <a:prstGeom prst="rect">
            <a:avLst/>
          </a:prstGeom>
          <a:solidFill>
            <a:srgbClr val="000000">
              <a:alpha val="749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8" name="Google Shape;1028;p175"/>
          <p:cNvSpPr/>
          <p:nvPr/>
        </p:nvSpPr>
        <p:spPr>
          <a:xfrm>
            <a:off x="5778300" y="0"/>
            <a:ext cx="3378900" cy="331800"/>
          </a:xfrm>
          <a:prstGeom prst="rect">
            <a:avLst/>
          </a:prstGeom>
          <a:solidFill>
            <a:srgbClr val="000000">
              <a:alpha val="749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3" name="Google Shape;1033;p1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6200" y="152400"/>
            <a:ext cx="6451599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8" name="Google Shape;1038;p1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76600" y="2038350"/>
            <a:ext cx="2590800" cy="106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Google Shape;1043;p17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side effect</a:t>
            </a:r>
            <a:endParaRPr/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79"/>
          <p:cNvSpPr/>
          <p:nvPr/>
        </p:nvSpPr>
        <p:spPr>
          <a:xfrm>
            <a:off x="3209457" y="1232100"/>
            <a:ext cx="2676600" cy="2679300"/>
          </a:xfrm>
          <a:prstGeom prst="rect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9" name="Google Shape;1049;p179"/>
          <p:cNvSpPr txBox="1"/>
          <p:nvPr/>
        </p:nvSpPr>
        <p:spPr>
          <a:xfrm>
            <a:off x="1283157" y="2195550"/>
            <a:ext cx="1926300" cy="7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input →  </a:t>
            </a:r>
            <a:endParaRPr sz="3600">
              <a:solidFill>
                <a:srgbClr val="FFFFFF"/>
              </a:solidFill>
            </a:endParaRPr>
          </a:p>
        </p:txBody>
      </p:sp>
      <p:sp>
        <p:nvSpPr>
          <p:cNvPr id="1050" name="Google Shape;1050;p179"/>
          <p:cNvSpPr txBox="1"/>
          <p:nvPr/>
        </p:nvSpPr>
        <p:spPr>
          <a:xfrm>
            <a:off x="5886057" y="2195550"/>
            <a:ext cx="2220300" cy="7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 → output</a:t>
            </a:r>
            <a:endParaRPr sz="3600">
              <a:solidFill>
                <a:srgbClr val="FFFFFF"/>
              </a:solidFill>
            </a:endParaRPr>
          </a:p>
        </p:txBody>
      </p:sp>
      <p:sp>
        <p:nvSpPr>
          <p:cNvPr id="1051" name="Google Shape;1051;p179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algorithm</a:t>
            </a:r>
            <a:endParaRPr/>
          </a:p>
        </p:txBody>
      </p: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Google Shape;1056;p180"/>
          <p:cNvSpPr/>
          <p:nvPr/>
        </p:nvSpPr>
        <p:spPr>
          <a:xfrm>
            <a:off x="3209457" y="1232100"/>
            <a:ext cx="2676600" cy="2679300"/>
          </a:xfrm>
          <a:prstGeom prst="rect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7" name="Google Shape;1057;p180"/>
          <p:cNvSpPr txBox="1"/>
          <p:nvPr/>
        </p:nvSpPr>
        <p:spPr>
          <a:xfrm>
            <a:off x="1283157" y="2195550"/>
            <a:ext cx="1926300" cy="7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→  </a:t>
            </a:r>
            <a:endParaRPr sz="3600">
              <a:solidFill>
                <a:srgbClr val="FFFFFF"/>
              </a:solidFill>
            </a:endParaRPr>
          </a:p>
        </p:txBody>
      </p:sp>
      <p:sp>
        <p:nvSpPr>
          <p:cNvPr id="1058" name="Google Shape;1058;p180"/>
          <p:cNvSpPr txBox="1"/>
          <p:nvPr/>
        </p:nvSpPr>
        <p:spPr>
          <a:xfrm>
            <a:off x="5886057" y="2195550"/>
            <a:ext cx="2220300" cy="7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 → </a:t>
            </a:r>
            <a:endParaRPr sz="3600">
              <a:solidFill>
                <a:srgbClr val="FFFFFF"/>
              </a:solidFill>
            </a:endParaRPr>
          </a:p>
        </p:txBody>
      </p:sp>
      <p:pic>
        <p:nvPicPr>
          <p:cNvPr id="1059" name="Google Shape;1059;p1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4925" y="2391626"/>
            <a:ext cx="1088050" cy="418488"/>
          </a:xfrm>
          <a:prstGeom prst="rect">
            <a:avLst/>
          </a:prstGeom>
          <a:noFill/>
          <a:ln>
            <a:noFill/>
          </a:ln>
        </p:spPr>
      </p:pic>
      <p:sp>
        <p:nvSpPr>
          <p:cNvPr id="1060" name="Google Shape;1060;p180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algorithm</a:t>
            </a:r>
            <a:endParaRPr/>
          </a:p>
        </p:txBody>
      </p:sp>
      <p:sp>
        <p:nvSpPr>
          <p:cNvPr id="1061" name="Google Shape;1061;p180"/>
          <p:cNvSpPr txBox="1"/>
          <p:nvPr/>
        </p:nvSpPr>
        <p:spPr>
          <a:xfrm>
            <a:off x="5886057" y="2195550"/>
            <a:ext cx="2220300" cy="7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 → output</a:t>
            </a:r>
            <a:endParaRPr sz="36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Google Shape;1066;p181"/>
          <p:cNvSpPr/>
          <p:nvPr/>
        </p:nvSpPr>
        <p:spPr>
          <a:xfrm>
            <a:off x="3209457" y="1232100"/>
            <a:ext cx="2676600" cy="2679300"/>
          </a:xfrm>
          <a:prstGeom prst="rect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7" name="Google Shape;1067;p181"/>
          <p:cNvSpPr txBox="1"/>
          <p:nvPr/>
        </p:nvSpPr>
        <p:spPr>
          <a:xfrm>
            <a:off x="1283157" y="2195550"/>
            <a:ext cx="1926300" cy="7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→  </a:t>
            </a:r>
            <a:endParaRPr sz="3600">
              <a:solidFill>
                <a:srgbClr val="FFFFFF"/>
              </a:solidFill>
            </a:endParaRPr>
          </a:p>
        </p:txBody>
      </p:sp>
      <p:sp>
        <p:nvSpPr>
          <p:cNvPr id="1068" name="Google Shape;1068;p181"/>
          <p:cNvSpPr txBox="1"/>
          <p:nvPr/>
        </p:nvSpPr>
        <p:spPr>
          <a:xfrm>
            <a:off x="5886057" y="2195550"/>
            <a:ext cx="2220300" cy="7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 → </a:t>
            </a:r>
            <a:endParaRPr sz="3600">
              <a:solidFill>
                <a:srgbClr val="FFFFFF"/>
              </a:solidFill>
            </a:endParaRPr>
          </a:p>
        </p:txBody>
      </p:sp>
      <p:pic>
        <p:nvPicPr>
          <p:cNvPr id="1069" name="Google Shape;1069;p1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4925" y="2391626"/>
            <a:ext cx="1088050" cy="418488"/>
          </a:xfrm>
          <a:prstGeom prst="rect">
            <a:avLst/>
          </a:prstGeom>
          <a:noFill/>
          <a:ln>
            <a:noFill/>
          </a:ln>
        </p:spPr>
      </p:pic>
      <p:sp>
        <p:nvSpPr>
          <p:cNvPr id="1070" name="Google Shape;1070;p181"/>
          <p:cNvSpPr txBox="1"/>
          <p:nvPr/>
        </p:nvSpPr>
        <p:spPr>
          <a:xfrm>
            <a:off x="5886057" y="2195550"/>
            <a:ext cx="2220300" cy="7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 → output</a:t>
            </a:r>
            <a:endParaRPr sz="3600">
              <a:solidFill>
                <a:srgbClr val="FFFFFF"/>
              </a:solidFill>
            </a:endParaRPr>
          </a:p>
        </p:txBody>
      </p:sp>
      <p:pic>
        <p:nvPicPr>
          <p:cNvPr id="1071" name="Google Shape;1071;p1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13104" y="2060137"/>
            <a:ext cx="1517800" cy="1023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46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binary</a:t>
            </a:r>
            <a:r>
              <a:rPr lang="en">
                <a:solidFill>
                  <a:srgbClr val="000000"/>
                </a:solidFill>
              </a:rPr>
              <a:t> digit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Google Shape;1076;p182"/>
          <p:cNvSpPr/>
          <p:nvPr/>
        </p:nvSpPr>
        <p:spPr>
          <a:xfrm>
            <a:off x="3209457" y="1232100"/>
            <a:ext cx="2676600" cy="2679300"/>
          </a:xfrm>
          <a:prstGeom prst="rect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7" name="Google Shape;1077;p182"/>
          <p:cNvSpPr txBox="1"/>
          <p:nvPr/>
        </p:nvSpPr>
        <p:spPr>
          <a:xfrm>
            <a:off x="1283157" y="2195550"/>
            <a:ext cx="1926300" cy="7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→  </a:t>
            </a:r>
            <a:endParaRPr sz="3600">
              <a:solidFill>
                <a:srgbClr val="FFFFFF"/>
              </a:solidFill>
            </a:endParaRPr>
          </a:p>
        </p:txBody>
      </p:sp>
      <p:sp>
        <p:nvSpPr>
          <p:cNvPr id="1078" name="Google Shape;1078;p182"/>
          <p:cNvSpPr txBox="1"/>
          <p:nvPr/>
        </p:nvSpPr>
        <p:spPr>
          <a:xfrm>
            <a:off x="5886057" y="2195550"/>
            <a:ext cx="2220300" cy="7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 → </a:t>
            </a:r>
            <a:endParaRPr sz="3600">
              <a:solidFill>
                <a:srgbClr val="FFFFFF"/>
              </a:solidFill>
            </a:endParaRPr>
          </a:p>
        </p:txBody>
      </p:sp>
      <p:pic>
        <p:nvPicPr>
          <p:cNvPr id="1079" name="Google Shape;1079;p1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3104" y="2060137"/>
            <a:ext cx="1517800" cy="102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0" name="Google Shape;1080;p1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21582" y="1626375"/>
            <a:ext cx="1870529" cy="1890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1" name="Google Shape;1081;p18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24925" y="2391626"/>
            <a:ext cx="1088050" cy="4184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6" name="Google Shape;1086;p1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5525" y="2028825"/>
            <a:ext cx="4552950" cy="108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1" name="Google Shape;1091;p18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return value</a:t>
            </a:r>
            <a:endParaRPr/>
          </a:p>
        </p:txBody>
      </p:sp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6" name="Google Shape;1096;p185"/>
          <p:cNvSpPr/>
          <p:nvPr/>
        </p:nvSpPr>
        <p:spPr>
          <a:xfrm>
            <a:off x="3209457" y="1232100"/>
            <a:ext cx="2676600" cy="2679300"/>
          </a:xfrm>
          <a:prstGeom prst="rect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7" name="Google Shape;1097;p185"/>
          <p:cNvSpPr txBox="1"/>
          <p:nvPr/>
        </p:nvSpPr>
        <p:spPr>
          <a:xfrm>
            <a:off x="1283157" y="2195550"/>
            <a:ext cx="1926300" cy="7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input →  </a:t>
            </a:r>
            <a:endParaRPr sz="3600">
              <a:solidFill>
                <a:srgbClr val="FFFFFF"/>
              </a:solidFill>
            </a:endParaRPr>
          </a:p>
        </p:txBody>
      </p:sp>
      <p:sp>
        <p:nvSpPr>
          <p:cNvPr id="1098" name="Google Shape;1098;p185"/>
          <p:cNvSpPr txBox="1"/>
          <p:nvPr/>
        </p:nvSpPr>
        <p:spPr>
          <a:xfrm>
            <a:off x="5886057" y="2195550"/>
            <a:ext cx="2220300" cy="7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 → output</a:t>
            </a:r>
            <a:endParaRPr sz="3600">
              <a:solidFill>
                <a:srgbClr val="FFFFFF"/>
              </a:solidFill>
            </a:endParaRPr>
          </a:p>
        </p:txBody>
      </p:sp>
      <p:sp>
        <p:nvSpPr>
          <p:cNvPr id="1099" name="Google Shape;1099;p185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algorithm</a:t>
            </a:r>
            <a:endParaRPr/>
          </a:p>
        </p:txBody>
      </p:sp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p186"/>
          <p:cNvSpPr/>
          <p:nvPr/>
        </p:nvSpPr>
        <p:spPr>
          <a:xfrm>
            <a:off x="3209457" y="1232100"/>
            <a:ext cx="2676600" cy="2679300"/>
          </a:xfrm>
          <a:prstGeom prst="rect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5" name="Google Shape;1105;p186"/>
          <p:cNvSpPr txBox="1"/>
          <p:nvPr/>
        </p:nvSpPr>
        <p:spPr>
          <a:xfrm>
            <a:off x="1283157" y="2195550"/>
            <a:ext cx="1926300" cy="7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→  </a:t>
            </a:r>
            <a:endParaRPr sz="3600">
              <a:solidFill>
                <a:srgbClr val="FFFFFF"/>
              </a:solidFill>
            </a:endParaRPr>
          </a:p>
        </p:txBody>
      </p:sp>
      <p:sp>
        <p:nvSpPr>
          <p:cNvPr id="1106" name="Google Shape;1106;p186"/>
          <p:cNvSpPr txBox="1"/>
          <p:nvPr/>
        </p:nvSpPr>
        <p:spPr>
          <a:xfrm>
            <a:off x="5886057" y="2195550"/>
            <a:ext cx="2220300" cy="7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 → </a:t>
            </a:r>
            <a:endParaRPr sz="3600">
              <a:solidFill>
                <a:srgbClr val="FFFFFF"/>
              </a:solidFill>
            </a:endParaRPr>
          </a:p>
        </p:txBody>
      </p:sp>
      <p:pic>
        <p:nvPicPr>
          <p:cNvPr id="1107" name="Google Shape;1107;p1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0830" y="2390731"/>
            <a:ext cx="1402900" cy="400829"/>
          </a:xfrm>
          <a:prstGeom prst="rect">
            <a:avLst/>
          </a:prstGeom>
          <a:noFill/>
          <a:ln>
            <a:noFill/>
          </a:ln>
        </p:spPr>
      </p:pic>
      <p:sp>
        <p:nvSpPr>
          <p:cNvPr id="1108" name="Google Shape;1108;p186"/>
          <p:cNvSpPr txBox="1"/>
          <p:nvPr/>
        </p:nvSpPr>
        <p:spPr>
          <a:xfrm>
            <a:off x="5886057" y="2195550"/>
            <a:ext cx="2220300" cy="7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 → output</a:t>
            </a:r>
            <a:endParaRPr sz="3600">
              <a:solidFill>
                <a:srgbClr val="FFFFFF"/>
              </a:solidFill>
            </a:endParaRPr>
          </a:p>
        </p:txBody>
      </p:sp>
      <p:sp>
        <p:nvSpPr>
          <p:cNvPr id="1109" name="Google Shape;1109;p186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algorithm</a:t>
            </a:r>
            <a:endParaRPr/>
          </a:p>
        </p:txBody>
      </p:sp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" name="Google Shape;1114;p187"/>
          <p:cNvSpPr/>
          <p:nvPr/>
        </p:nvSpPr>
        <p:spPr>
          <a:xfrm>
            <a:off x="3209457" y="1232100"/>
            <a:ext cx="2676600" cy="2679300"/>
          </a:xfrm>
          <a:prstGeom prst="rect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5" name="Google Shape;1115;p187"/>
          <p:cNvSpPr txBox="1"/>
          <p:nvPr/>
        </p:nvSpPr>
        <p:spPr>
          <a:xfrm>
            <a:off x="1283157" y="2195550"/>
            <a:ext cx="1926300" cy="7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→  </a:t>
            </a:r>
            <a:endParaRPr sz="3600">
              <a:solidFill>
                <a:srgbClr val="FFFFFF"/>
              </a:solidFill>
            </a:endParaRPr>
          </a:p>
        </p:txBody>
      </p:sp>
      <p:sp>
        <p:nvSpPr>
          <p:cNvPr id="1116" name="Google Shape;1116;p187"/>
          <p:cNvSpPr txBox="1"/>
          <p:nvPr/>
        </p:nvSpPr>
        <p:spPr>
          <a:xfrm>
            <a:off x="5886057" y="2195550"/>
            <a:ext cx="2220300" cy="7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 → </a:t>
            </a:r>
            <a:endParaRPr sz="3600">
              <a:solidFill>
                <a:srgbClr val="FFFFFF"/>
              </a:solidFill>
            </a:endParaRPr>
          </a:p>
        </p:txBody>
      </p:sp>
      <p:pic>
        <p:nvPicPr>
          <p:cNvPr id="1117" name="Google Shape;1117;p1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0830" y="2390731"/>
            <a:ext cx="1402900" cy="4008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8" name="Google Shape;1118;p1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74700" y="2156731"/>
            <a:ext cx="2194610" cy="9273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9" name="Google Shape;1119;p187"/>
          <p:cNvSpPr txBox="1"/>
          <p:nvPr/>
        </p:nvSpPr>
        <p:spPr>
          <a:xfrm>
            <a:off x="5886057" y="2195550"/>
            <a:ext cx="2220300" cy="7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 → output</a:t>
            </a:r>
            <a:endParaRPr sz="36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Google Shape;1124;p188"/>
          <p:cNvSpPr/>
          <p:nvPr/>
        </p:nvSpPr>
        <p:spPr>
          <a:xfrm>
            <a:off x="3209457" y="1232100"/>
            <a:ext cx="2676600" cy="2679300"/>
          </a:xfrm>
          <a:prstGeom prst="rect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5" name="Google Shape;1125;p188"/>
          <p:cNvSpPr txBox="1"/>
          <p:nvPr/>
        </p:nvSpPr>
        <p:spPr>
          <a:xfrm>
            <a:off x="1283157" y="2195550"/>
            <a:ext cx="1926300" cy="7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→  </a:t>
            </a:r>
            <a:endParaRPr sz="3600">
              <a:solidFill>
                <a:srgbClr val="FFFFFF"/>
              </a:solidFill>
            </a:endParaRPr>
          </a:p>
        </p:txBody>
      </p:sp>
      <p:sp>
        <p:nvSpPr>
          <p:cNvPr id="1126" name="Google Shape;1126;p188"/>
          <p:cNvSpPr txBox="1"/>
          <p:nvPr/>
        </p:nvSpPr>
        <p:spPr>
          <a:xfrm>
            <a:off x="5886057" y="2195550"/>
            <a:ext cx="2220300" cy="7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 → </a:t>
            </a:r>
            <a:endParaRPr sz="3600">
              <a:solidFill>
                <a:srgbClr val="FFFFFF"/>
              </a:solidFill>
            </a:endParaRPr>
          </a:p>
        </p:txBody>
      </p:sp>
      <p:pic>
        <p:nvPicPr>
          <p:cNvPr id="1127" name="Google Shape;1127;p1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0830" y="2390731"/>
            <a:ext cx="1402900" cy="4008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8" name="Google Shape;1128;p1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74700" y="2156731"/>
            <a:ext cx="2194610" cy="92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9" name="Google Shape;1129;p18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47541" y="2390725"/>
            <a:ext cx="757116" cy="40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4" name="Google Shape;1134;p1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09850" y="1962150"/>
            <a:ext cx="3924300" cy="121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9" name="Google Shape;1139;p190"/>
          <p:cNvSpPr/>
          <p:nvPr/>
        </p:nvSpPr>
        <p:spPr>
          <a:xfrm>
            <a:off x="3209457" y="1232100"/>
            <a:ext cx="2676600" cy="2679300"/>
          </a:xfrm>
          <a:prstGeom prst="rect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0" name="Google Shape;1140;p190"/>
          <p:cNvSpPr txBox="1"/>
          <p:nvPr/>
        </p:nvSpPr>
        <p:spPr>
          <a:xfrm>
            <a:off x="1283157" y="2195550"/>
            <a:ext cx="1926300" cy="7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input →  </a:t>
            </a:r>
            <a:endParaRPr sz="3600">
              <a:solidFill>
                <a:srgbClr val="FFFFFF"/>
              </a:solidFill>
            </a:endParaRPr>
          </a:p>
        </p:txBody>
      </p:sp>
      <p:sp>
        <p:nvSpPr>
          <p:cNvPr id="1141" name="Google Shape;1141;p190"/>
          <p:cNvSpPr txBox="1"/>
          <p:nvPr/>
        </p:nvSpPr>
        <p:spPr>
          <a:xfrm>
            <a:off x="5886057" y="2195550"/>
            <a:ext cx="2220300" cy="7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 → output</a:t>
            </a:r>
            <a:endParaRPr sz="3600">
              <a:solidFill>
                <a:srgbClr val="FFFFFF"/>
              </a:solidFill>
            </a:endParaRPr>
          </a:p>
        </p:txBody>
      </p:sp>
      <p:sp>
        <p:nvSpPr>
          <p:cNvPr id="1142" name="Google Shape;1142;p190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algorithm</a:t>
            </a:r>
            <a:endParaRPr/>
          </a:p>
        </p:txBody>
      </p:sp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" name="Google Shape;1147;p191"/>
          <p:cNvSpPr/>
          <p:nvPr/>
        </p:nvSpPr>
        <p:spPr>
          <a:xfrm>
            <a:off x="3209457" y="1232100"/>
            <a:ext cx="2676600" cy="2679300"/>
          </a:xfrm>
          <a:prstGeom prst="rect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8" name="Google Shape;1148;p191"/>
          <p:cNvSpPr txBox="1"/>
          <p:nvPr/>
        </p:nvSpPr>
        <p:spPr>
          <a:xfrm>
            <a:off x="1283157" y="2195550"/>
            <a:ext cx="1926300" cy="7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→  </a:t>
            </a:r>
            <a:endParaRPr sz="3600">
              <a:solidFill>
                <a:srgbClr val="FFFFFF"/>
              </a:solidFill>
            </a:endParaRPr>
          </a:p>
        </p:txBody>
      </p:sp>
      <p:sp>
        <p:nvSpPr>
          <p:cNvPr id="1149" name="Google Shape;1149;p191"/>
          <p:cNvSpPr txBox="1"/>
          <p:nvPr/>
        </p:nvSpPr>
        <p:spPr>
          <a:xfrm>
            <a:off x="5886057" y="2195550"/>
            <a:ext cx="2220300" cy="7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 → </a:t>
            </a:r>
            <a:endParaRPr sz="3600">
              <a:solidFill>
                <a:srgbClr val="FFFFFF"/>
              </a:solidFill>
            </a:endParaRPr>
          </a:p>
        </p:txBody>
      </p:sp>
      <p:pic>
        <p:nvPicPr>
          <p:cNvPr id="1150" name="Google Shape;1150;p1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1580" y="2369759"/>
            <a:ext cx="836400" cy="44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1" name="Google Shape;1151;p1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9800" y="2369750"/>
            <a:ext cx="811800" cy="4428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2" name="Google Shape;1152;p191"/>
          <p:cNvSpPr txBox="1"/>
          <p:nvPr/>
        </p:nvSpPr>
        <p:spPr>
          <a:xfrm>
            <a:off x="5886057" y="2195550"/>
            <a:ext cx="2220300" cy="7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 → output</a:t>
            </a:r>
            <a:endParaRPr sz="3600">
              <a:solidFill>
                <a:srgbClr val="FFFFFF"/>
              </a:solidFill>
            </a:endParaRPr>
          </a:p>
        </p:txBody>
      </p:sp>
      <p:sp>
        <p:nvSpPr>
          <p:cNvPr id="1153" name="Google Shape;1153;p191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algorithm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47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binary digit</a:t>
            </a:r>
            <a:endParaRPr/>
          </a:p>
        </p:txBody>
      </p:sp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Google Shape;1158;p192"/>
          <p:cNvSpPr/>
          <p:nvPr/>
        </p:nvSpPr>
        <p:spPr>
          <a:xfrm>
            <a:off x="3209457" y="1232100"/>
            <a:ext cx="2676600" cy="2679300"/>
          </a:xfrm>
          <a:prstGeom prst="rect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9" name="Google Shape;1159;p192"/>
          <p:cNvSpPr txBox="1"/>
          <p:nvPr/>
        </p:nvSpPr>
        <p:spPr>
          <a:xfrm>
            <a:off x="1283157" y="2195550"/>
            <a:ext cx="1926300" cy="7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→  </a:t>
            </a:r>
            <a:endParaRPr sz="3600">
              <a:solidFill>
                <a:srgbClr val="FFFFFF"/>
              </a:solidFill>
            </a:endParaRPr>
          </a:p>
        </p:txBody>
      </p:sp>
      <p:sp>
        <p:nvSpPr>
          <p:cNvPr id="1160" name="Google Shape;1160;p192"/>
          <p:cNvSpPr txBox="1"/>
          <p:nvPr/>
        </p:nvSpPr>
        <p:spPr>
          <a:xfrm>
            <a:off x="5886057" y="2195550"/>
            <a:ext cx="2220300" cy="7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 → </a:t>
            </a:r>
            <a:endParaRPr sz="3600">
              <a:solidFill>
                <a:srgbClr val="FFFFFF"/>
              </a:solidFill>
            </a:endParaRPr>
          </a:p>
        </p:txBody>
      </p:sp>
      <p:pic>
        <p:nvPicPr>
          <p:cNvPr id="1161" name="Google Shape;1161;p1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3338" y="2219756"/>
            <a:ext cx="1877325" cy="70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2" name="Google Shape;1162;p1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91580" y="2369759"/>
            <a:ext cx="836400" cy="44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3" name="Google Shape;1163;p19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9800" y="2369750"/>
            <a:ext cx="811800" cy="4428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4" name="Google Shape;1164;p192"/>
          <p:cNvSpPr txBox="1"/>
          <p:nvPr/>
        </p:nvSpPr>
        <p:spPr>
          <a:xfrm>
            <a:off x="5886057" y="2195550"/>
            <a:ext cx="2220300" cy="7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 → output</a:t>
            </a:r>
            <a:endParaRPr sz="36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9" name="Google Shape;1169;p193"/>
          <p:cNvSpPr/>
          <p:nvPr/>
        </p:nvSpPr>
        <p:spPr>
          <a:xfrm>
            <a:off x="3209457" y="1232100"/>
            <a:ext cx="2676600" cy="2679300"/>
          </a:xfrm>
          <a:prstGeom prst="rect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0" name="Google Shape;1170;p193"/>
          <p:cNvSpPr txBox="1"/>
          <p:nvPr/>
        </p:nvSpPr>
        <p:spPr>
          <a:xfrm>
            <a:off x="1283157" y="2195550"/>
            <a:ext cx="1926300" cy="7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→  </a:t>
            </a:r>
            <a:endParaRPr sz="3600">
              <a:solidFill>
                <a:srgbClr val="FFFFFF"/>
              </a:solidFill>
            </a:endParaRPr>
          </a:p>
        </p:txBody>
      </p:sp>
      <p:sp>
        <p:nvSpPr>
          <p:cNvPr id="1171" name="Google Shape;1171;p193"/>
          <p:cNvSpPr txBox="1"/>
          <p:nvPr/>
        </p:nvSpPr>
        <p:spPr>
          <a:xfrm>
            <a:off x="5886057" y="2195550"/>
            <a:ext cx="2220300" cy="7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 → </a:t>
            </a:r>
            <a:endParaRPr sz="3600">
              <a:solidFill>
                <a:srgbClr val="FFFFFF"/>
              </a:solidFill>
            </a:endParaRPr>
          </a:p>
        </p:txBody>
      </p:sp>
      <p:pic>
        <p:nvPicPr>
          <p:cNvPr id="1172" name="Google Shape;1172;p1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3338" y="2219756"/>
            <a:ext cx="1877325" cy="70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3" name="Google Shape;1173;p1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91580" y="2369759"/>
            <a:ext cx="836400" cy="44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4" name="Google Shape;1174;p19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16050" y="2325188"/>
            <a:ext cx="1282125" cy="49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5" name="Google Shape;1175;p19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9800" y="2369750"/>
            <a:ext cx="811800" cy="44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0" name="Google Shape;1180;p194"/>
          <p:cNvSpPr txBox="1"/>
          <p:nvPr/>
        </p:nvSpPr>
        <p:spPr>
          <a:xfrm>
            <a:off x="5886057" y="2195550"/>
            <a:ext cx="2220300" cy="7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 → </a:t>
            </a:r>
            <a:endParaRPr sz="3600">
              <a:solidFill>
                <a:srgbClr val="FFFFFF"/>
              </a:solidFill>
            </a:endParaRPr>
          </a:p>
        </p:txBody>
      </p:sp>
      <p:pic>
        <p:nvPicPr>
          <p:cNvPr id="1181" name="Google Shape;1181;p1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16050" y="2325188"/>
            <a:ext cx="1282125" cy="49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/>
        </p:nvSpPr>
        <p:spPr>
          <a:xfrm>
            <a:off x="-1026560" y="2195550"/>
            <a:ext cx="1926300" cy="7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→  </a:t>
            </a:r>
            <a:endParaRPr sz="3600">
              <a:solidFill>
                <a:srgbClr val="FFFFFF"/>
              </a:solidFill>
            </a:endParaRPr>
          </a:p>
        </p:txBody>
      </p:sp>
      <p:pic>
        <p:nvPicPr>
          <p:cNvPr id="1187" name="Google Shape;1187;p1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6125" y="2325188"/>
            <a:ext cx="1282125" cy="49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6"/>
          <p:cNvSpPr/>
          <p:nvPr/>
        </p:nvSpPr>
        <p:spPr>
          <a:xfrm>
            <a:off x="3209457" y="1232100"/>
            <a:ext cx="2676600" cy="2679300"/>
          </a:xfrm>
          <a:prstGeom prst="rect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3" name="Google Shape;1193;p196"/>
          <p:cNvSpPr txBox="1"/>
          <p:nvPr/>
        </p:nvSpPr>
        <p:spPr>
          <a:xfrm>
            <a:off x="1283157" y="2195550"/>
            <a:ext cx="1926300" cy="7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→  </a:t>
            </a:r>
            <a:endParaRPr sz="3600">
              <a:solidFill>
                <a:srgbClr val="FFFFFF"/>
              </a:solidFill>
            </a:endParaRPr>
          </a:p>
        </p:txBody>
      </p:sp>
      <p:pic>
        <p:nvPicPr>
          <p:cNvPr id="1194" name="Google Shape;1194;p1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3104" y="2060137"/>
            <a:ext cx="1517800" cy="102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5" name="Google Shape;1195;p1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6125" y="2325188"/>
            <a:ext cx="1282125" cy="493125"/>
          </a:xfrm>
          <a:prstGeom prst="rect">
            <a:avLst/>
          </a:prstGeom>
          <a:noFill/>
          <a:ln>
            <a:noFill/>
          </a:ln>
        </p:spPr>
      </p:pic>
      <p:sp>
        <p:nvSpPr>
          <p:cNvPr id="1196" name="Google Shape;1196;p196"/>
          <p:cNvSpPr txBox="1"/>
          <p:nvPr/>
        </p:nvSpPr>
        <p:spPr>
          <a:xfrm>
            <a:off x="-1026560" y="2195550"/>
            <a:ext cx="1926300" cy="7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→  </a:t>
            </a:r>
            <a:endParaRPr sz="36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1" name="Google Shape;1201;p197"/>
          <p:cNvSpPr/>
          <p:nvPr/>
        </p:nvSpPr>
        <p:spPr>
          <a:xfrm>
            <a:off x="3209457" y="1232100"/>
            <a:ext cx="2676600" cy="2679300"/>
          </a:xfrm>
          <a:prstGeom prst="rect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02" name="Google Shape;1202;p1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41544" y="1662903"/>
            <a:ext cx="1859700" cy="1778850"/>
          </a:xfrm>
          <a:prstGeom prst="rect">
            <a:avLst/>
          </a:prstGeom>
          <a:noFill/>
          <a:ln>
            <a:noFill/>
          </a:ln>
        </p:spPr>
      </p:pic>
      <p:sp>
        <p:nvSpPr>
          <p:cNvPr id="1203" name="Google Shape;1203;p197"/>
          <p:cNvSpPr txBox="1"/>
          <p:nvPr/>
        </p:nvSpPr>
        <p:spPr>
          <a:xfrm>
            <a:off x="1283157" y="2195550"/>
            <a:ext cx="1926300" cy="7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→  </a:t>
            </a:r>
            <a:endParaRPr sz="3600">
              <a:solidFill>
                <a:srgbClr val="FFFFFF"/>
              </a:solidFill>
            </a:endParaRPr>
          </a:p>
        </p:txBody>
      </p:sp>
      <p:sp>
        <p:nvSpPr>
          <p:cNvPr id="1204" name="Google Shape;1204;p197"/>
          <p:cNvSpPr txBox="1"/>
          <p:nvPr/>
        </p:nvSpPr>
        <p:spPr>
          <a:xfrm>
            <a:off x="5886057" y="2195550"/>
            <a:ext cx="2220300" cy="7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 → </a:t>
            </a:r>
            <a:endParaRPr sz="3600">
              <a:solidFill>
                <a:srgbClr val="FFFFFF"/>
              </a:solidFill>
            </a:endParaRPr>
          </a:p>
        </p:txBody>
      </p:sp>
      <p:pic>
        <p:nvPicPr>
          <p:cNvPr id="1205" name="Google Shape;1205;p1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13104" y="2060137"/>
            <a:ext cx="1517800" cy="102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6" name="Google Shape;1206;p19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26125" y="2325188"/>
            <a:ext cx="1282125" cy="493125"/>
          </a:xfrm>
          <a:prstGeom prst="rect">
            <a:avLst/>
          </a:prstGeom>
          <a:noFill/>
          <a:ln>
            <a:noFill/>
          </a:ln>
        </p:spPr>
      </p:pic>
      <p:sp>
        <p:nvSpPr>
          <p:cNvPr id="1207" name="Google Shape;1207;p197"/>
          <p:cNvSpPr txBox="1"/>
          <p:nvPr/>
        </p:nvSpPr>
        <p:spPr>
          <a:xfrm>
            <a:off x="-1026560" y="2195550"/>
            <a:ext cx="1926300" cy="7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→  </a:t>
            </a:r>
            <a:endParaRPr sz="36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CC55AA0-25A6-8B67-8FDD-9BBF9D9C387E}"/>
              </a:ext>
            </a:extLst>
          </p:cNvPr>
          <p:cNvSpPr txBox="1"/>
          <p:nvPr/>
        </p:nvSpPr>
        <p:spPr>
          <a:xfrm>
            <a:off x="1025435" y="1985554"/>
            <a:ext cx="730199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5400" dirty="0">
                <a:solidFill>
                  <a:schemeClr val="tx1"/>
                </a:solidFill>
              </a:rPr>
              <a:t>Computing Technology</a:t>
            </a:r>
          </a:p>
        </p:txBody>
      </p:sp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7" name="Google Shape;1217;p1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9000" y="1428740"/>
            <a:ext cx="2286001" cy="2286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4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</a:t>
            </a:r>
            <a:r>
              <a:rPr lang="en">
                <a:solidFill>
                  <a:srgbClr val="000000"/>
                </a:solidFill>
              </a:rPr>
              <a:t>nary digi</a:t>
            </a:r>
            <a:r>
              <a:rPr lang="en"/>
              <a:t>t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49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bit</a:t>
            </a:r>
            <a:r>
              <a:rPr lang="en">
                <a:solidFill>
                  <a:srgbClr val="000000"/>
                </a:solidFill>
              </a:rPr>
              <a:t>nary digi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50"/>
          <p:cNvSpPr txBox="1"/>
          <p:nvPr/>
        </p:nvSpPr>
        <p:spPr>
          <a:xfrm>
            <a:off x="2689500" y="1780500"/>
            <a:ext cx="3765000" cy="15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endParaRPr sz="9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335911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indent="-330200">
              <a:buClr>
                <a:schemeClr val="dk1"/>
              </a:buClr>
              <a:buSzPts val="1600"/>
            </a:pPr>
            <a:r>
              <a:rPr lang="en" sz="1600" dirty="0">
                <a:solidFill>
                  <a:schemeClr val="dk1"/>
                </a:solidFill>
              </a:rPr>
              <a:t>Website, syllabus, and FAQs at </a:t>
            </a:r>
            <a:r>
              <a:rPr lang="en-GB" sz="1600" dirty="0">
                <a:solidFill>
                  <a:srgbClr val="FFFF00"/>
                </a:solidFill>
                <a:uFill>
                  <a:noFill/>
                </a:uFill>
              </a:rPr>
              <a:t>https://sq4007-2025.github.io/website/index.html</a:t>
            </a:r>
            <a:r>
              <a:rPr lang="en" sz="1600" dirty="0">
                <a:solidFill>
                  <a:schemeClr val="dk1"/>
                </a:solidFill>
              </a:rPr>
              <a:t>. </a:t>
            </a:r>
            <a:endParaRPr sz="1600" dirty="0">
              <a:solidFill>
                <a:schemeClr val="dk1"/>
              </a:solidFill>
            </a:endParaRPr>
          </a:p>
          <a:p>
            <a:pPr lvl="0" indent="-330200">
              <a:buClr>
                <a:schemeClr val="dk1"/>
              </a:buClr>
              <a:buSzPts val="1600"/>
            </a:pPr>
            <a:r>
              <a:rPr lang="en" sz="1600" dirty="0">
                <a:solidFill>
                  <a:schemeClr val="dk1"/>
                </a:solidFill>
              </a:rPr>
              <a:t>Join us in Discord </a:t>
            </a:r>
            <a:r>
              <a:rPr lang="en-GB" sz="1600" dirty="0">
                <a:solidFill>
                  <a:schemeClr val="accent6"/>
                </a:solidFill>
              </a:rPr>
              <a:t>https://discord.gg/dnNTE6xhhu</a:t>
            </a:r>
            <a:endParaRPr lang="en" sz="1600" dirty="0">
              <a:solidFill>
                <a:schemeClr val="accent6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 dirty="0">
                <a:solidFill>
                  <a:schemeClr val="dk1"/>
                </a:solidFill>
              </a:rPr>
              <a:t>Join us for a Code Club or </a:t>
            </a:r>
            <a:r>
              <a:rPr lang="en" sz="1600" b="1" dirty="0">
                <a:solidFill>
                  <a:schemeClr val="dk1"/>
                </a:solidFill>
              </a:rPr>
              <a:t>a Puzzle Day</a:t>
            </a:r>
            <a:r>
              <a:rPr lang="en" sz="1600" dirty="0">
                <a:solidFill>
                  <a:schemeClr val="dk1"/>
                </a:solidFill>
              </a:rPr>
              <a:t> ... </a:t>
            </a:r>
            <a:r>
              <a:rPr lang="en-GB" sz="1600" dirty="0">
                <a:solidFill>
                  <a:schemeClr val="dk1"/>
                </a:solidFill>
              </a:rPr>
              <a:t>D</a:t>
            </a:r>
            <a:r>
              <a:rPr lang="en" sz="1600" dirty="0">
                <a:solidFill>
                  <a:schemeClr val="dk1"/>
                </a:solidFill>
              </a:rPr>
              <a:t>ates TBA.  Guests welcome.</a:t>
            </a:r>
            <a:endParaRPr sz="1600" dirty="0">
              <a:solidFill>
                <a:schemeClr val="dk1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 dirty="0">
                <a:solidFill>
                  <a:schemeClr val="dk1"/>
                </a:solidFill>
              </a:rPr>
              <a:t>Introduce yourself to your classmates! (To break the ice, tell us a bit about yourself and why you are here!)</a:t>
            </a:r>
            <a:endParaRPr sz="1600" dirty="0">
              <a:solidFill>
                <a:schemeClr val="dk1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 dirty="0">
                <a:solidFill>
                  <a:schemeClr val="dk1"/>
                </a:solidFill>
              </a:rPr>
              <a:t>Email </a:t>
            </a:r>
            <a:r>
              <a:rPr lang="en" sz="1600" dirty="0">
                <a:solidFill>
                  <a:srgbClr val="FFFF00"/>
                </a:solidFill>
                <a:uFill>
                  <a:noFill/>
                </a:uFill>
              </a:rPr>
              <a:t>the course staff </a:t>
            </a:r>
            <a:r>
              <a:rPr lang="en" sz="1600" dirty="0">
                <a:solidFill>
                  <a:schemeClr val="dk1"/>
                </a:solidFill>
              </a:rPr>
              <a:t>with questions!</a:t>
            </a:r>
            <a:endParaRPr sz="1600" dirty="0">
              <a:solidFill>
                <a:schemeClr val="dk1"/>
              </a:solidFill>
            </a:endParaRPr>
          </a:p>
        </p:txBody>
      </p:sp>
      <p:sp>
        <p:nvSpPr>
          <p:cNvPr id="105" name="Google Shape;105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Welcome!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9000" y="1428750"/>
            <a:ext cx="2286000" cy="228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52"/>
          <p:cNvSpPr txBox="1"/>
          <p:nvPr/>
        </p:nvSpPr>
        <p:spPr>
          <a:xfrm>
            <a:off x="2689500" y="1780500"/>
            <a:ext cx="3765000" cy="15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endParaRPr sz="9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9000" y="1428750"/>
            <a:ext cx="2286000" cy="228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Google Shape;250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9000" y="1428750"/>
            <a:ext cx="2286000" cy="22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0" y="1428750"/>
            <a:ext cx="2286000" cy="22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5000" y="1428750"/>
            <a:ext cx="2286000" cy="228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Google Shape;257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9000" y="1428750"/>
            <a:ext cx="2286000" cy="22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0" y="1428750"/>
            <a:ext cx="2286000" cy="22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15000" y="1428750"/>
            <a:ext cx="2286000" cy="228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Google Shape;264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0" y="1428750"/>
            <a:ext cx="2286000" cy="22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15000" y="1428750"/>
            <a:ext cx="2286000" cy="22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29000" y="1428750"/>
            <a:ext cx="2286000" cy="228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5000" y="1428750"/>
            <a:ext cx="2286000" cy="22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9000" y="1428750"/>
            <a:ext cx="2286000" cy="22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0" y="1428750"/>
            <a:ext cx="2286000" cy="228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9000" y="1428750"/>
            <a:ext cx="2286000" cy="22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0" y="1428750"/>
            <a:ext cx="2286000" cy="22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5000" y="1428750"/>
            <a:ext cx="2286000" cy="228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" name="Google Shape;285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9000" y="1428750"/>
            <a:ext cx="2286000" cy="22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0" y="1428750"/>
            <a:ext cx="2286000" cy="22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15000" y="1428750"/>
            <a:ext cx="2286000" cy="228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" name="Google Shape;292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0" y="1428750"/>
            <a:ext cx="2286000" cy="22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29000" y="1428750"/>
            <a:ext cx="2286000" cy="22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5000" y="1428750"/>
            <a:ext cx="2286000" cy="228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7266B1C-1023-547C-B8E7-49DDFB41B8C0}"/>
              </a:ext>
            </a:extLst>
          </p:cNvPr>
          <p:cNvSpPr txBox="1"/>
          <p:nvPr/>
        </p:nvSpPr>
        <p:spPr>
          <a:xfrm>
            <a:off x="1025435" y="1985554"/>
            <a:ext cx="730199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5400" dirty="0">
                <a:solidFill>
                  <a:schemeClr val="tx1"/>
                </a:solidFill>
              </a:rPr>
              <a:t>Computing Technology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Google Shape;299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0" y="1428750"/>
            <a:ext cx="2286000" cy="22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29000" y="1428750"/>
            <a:ext cx="2286000" cy="22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15000" y="1428750"/>
            <a:ext cx="2286000" cy="228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Google Shape;306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5000" y="1428750"/>
            <a:ext cx="2286000" cy="22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3000" y="1428750"/>
            <a:ext cx="2286000" cy="22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9000" y="1428750"/>
            <a:ext cx="2286000" cy="228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" name="Google Shape;313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0" y="1428750"/>
            <a:ext cx="2286000" cy="22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29000" y="1428750"/>
            <a:ext cx="2286000" cy="22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5000" y="1428750"/>
            <a:ext cx="2286000" cy="228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" name="Google Shape;320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0" y="1428750"/>
            <a:ext cx="2286000" cy="22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9000" y="1428750"/>
            <a:ext cx="2286000" cy="22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15000" y="1428750"/>
            <a:ext cx="2286000" cy="228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Google Shape;327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0" y="1428750"/>
            <a:ext cx="2286000" cy="22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9000" y="1428750"/>
            <a:ext cx="2286000" cy="22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5000" y="1428750"/>
            <a:ext cx="2286000" cy="228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66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base-10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67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decimal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68"/>
          <p:cNvSpPr txBox="1"/>
          <p:nvPr/>
        </p:nvSpPr>
        <p:spPr>
          <a:xfrm>
            <a:off x="2689500" y="1780500"/>
            <a:ext cx="3765000" cy="15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123</a:t>
            </a:r>
            <a:endParaRPr sz="9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69"/>
          <p:cNvSpPr txBox="1"/>
          <p:nvPr/>
        </p:nvSpPr>
        <p:spPr>
          <a:xfrm>
            <a:off x="2689500" y="1780500"/>
            <a:ext cx="3765000" cy="15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123</a:t>
            </a:r>
            <a:endParaRPr sz="9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50" name="Google Shape;350;p69"/>
          <p:cNvSpPr txBox="1"/>
          <p:nvPr/>
        </p:nvSpPr>
        <p:spPr>
          <a:xfrm>
            <a:off x="4877674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70"/>
          <p:cNvSpPr txBox="1"/>
          <p:nvPr/>
        </p:nvSpPr>
        <p:spPr>
          <a:xfrm>
            <a:off x="2689500" y="1780500"/>
            <a:ext cx="3765000" cy="15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123</a:t>
            </a:r>
            <a:endParaRPr sz="9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56" name="Google Shape;356;p70"/>
          <p:cNvSpPr txBox="1"/>
          <p:nvPr/>
        </p:nvSpPr>
        <p:spPr>
          <a:xfrm>
            <a:off x="4208100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10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357" name="Google Shape;357;p70"/>
          <p:cNvSpPr txBox="1"/>
          <p:nvPr/>
        </p:nvSpPr>
        <p:spPr>
          <a:xfrm>
            <a:off x="4877674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825" y="0"/>
            <a:ext cx="776235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71"/>
          <p:cNvSpPr txBox="1"/>
          <p:nvPr/>
        </p:nvSpPr>
        <p:spPr>
          <a:xfrm>
            <a:off x="2689500" y="1780500"/>
            <a:ext cx="3765000" cy="15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123</a:t>
            </a:r>
            <a:endParaRPr sz="9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63" name="Google Shape;363;p71"/>
          <p:cNvSpPr txBox="1"/>
          <p:nvPr/>
        </p:nvSpPr>
        <p:spPr>
          <a:xfrm>
            <a:off x="3533944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100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364" name="Google Shape;364;p71"/>
          <p:cNvSpPr txBox="1"/>
          <p:nvPr/>
        </p:nvSpPr>
        <p:spPr>
          <a:xfrm>
            <a:off x="4208100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10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365" name="Google Shape;365;p71"/>
          <p:cNvSpPr txBox="1"/>
          <p:nvPr/>
        </p:nvSpPr>
        <p:spPr>
          <a:xfrm>
            <a:off x="4877674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72"/>
          <p:cNvSpPr txBox="1"/>
          <p:nvPr/>
        </p:nvSpPr>
        <p:spPr>
          <a:xfrm>
            <a:off x="2689500" y="1780500"/>
            <a:ext cx="3765000" cy="15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123</a:t>
            </a:r>
            <a:endParaRPr sz="9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71" name="Google Shape;371;p72"/>
          <p:cNvSpPr txBox="1"/>
          <p:nvPr/>
        </p:nvSpPr>
        <p:spPr>
          <a:xfrm>
            <a:off x="3533944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100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372" name="Google Shape;372;p72"/>
          <p:cNvSpPr txBox="1"/>
          <p:nvPr/>
        </p:nvSpPr>
        <p:spPr>
          <a:xfrm>
            <a:off x="4208100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10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373" name="Google Shape;373;p72"/>
          <p:cNvSpPr txBox="1"/>
          <p:nvPr/>
        </p:nvSpPr>
        <p:spPr>
          <a:xfrm>
            <a:off x="4877674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374" name="Google Shape;374;p72"/>
          <p:cNvSpPr txBox="1"/>
          <p:nvPr/>
        </p:nvSpPr>
        <p:spPr>
          <a:xfrm>
            <a:off x="2689490" y="3427425"/>
            <a:ext cx="97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100 × 1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73"/>
          <p:cNvSpPr txBox="1"/>
          <p:nvPr/>
        </p:nvSpPr>
        <p:spPr>
          <a:xfrm>
            <a:off x="2689500" y="1780500"/>
            <a:ext cx="3765000" cy="15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123</a:t>
            </a:r>
            <a:endParaRPr sz="9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80" name="Google Shape;380;p73"/>
          <p:cNvSpPr txBox="1"/>
          <p:nvPr/>
        </p:nvSpPr>
        <p:spPr>
          <a:xfrm>
            <a:off x="3533944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100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381" name="Google Shape;381;p73"/>
          <p:cNvSpPr txBox="1"/>
          <p:nvPr/>
        </p:nvSpPr>
        <p:spPr>
          <a:xfrm>
            <a:off x="4208100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10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382" name="Google Shape;382;p73"/>
          <p:cNvSpPr txBox="1"/>
          <p:nvPr/>
        </p:nvSpPr>
        <p:spPr>
          <a:xfrm>
            <a:off x="4877674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383" name="Google Shape;383;p73"/>
          <p:cNvSpPr txBox="1"/>
          <p:nvPr/>
        </p:nvSpPr>
        <p:spPr>
          <a:xfrm>
            <a:off x="2689490" y="3427425"/>
            <a:ext cx="97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100 × 1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384" name="Google Shape;384;p73"/>
          <p:cNvSpPr txBox="1"/>
          <p:nvPr/>
        </p:nvSpPr>
        <p:spPr>
          <a:xfrm>
            <a:off x="4045319" y="3427425"/>
            <a:ext cx="97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10 × 2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385" name="Google Shape;385;p73"/>
          <p:cNvSpPr txBox="1"/>
          <p:nvPr/>
        </p:nvSpPr>
        <p:spPr>
          <a:xfrm>
            <a:off x="3398833" y="3427422"/>
            <a:ext cx="97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+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74"/>
          <p:cNvSpPr txBox="1"/>
          <p:nvPr/>
        </p:nvSpPr>
        <p:spPr>
          <a:xfrm>
            <a:off x="2689500" y="1780500"/>
            <a:ext cx="3765000" cy="15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123</a:t>
            </a:r>
            <a:endParaRPr sz="9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91" name="Google Shape;391;p74"/>
          <p:cNvSpPr txBox="1"/>
          <p:nvPr/>
        </p:nvSpPr>
        <p:spPr>
          <a:xfrm>
            <a:off x="3533944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100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392" name="Google Shape;392;p74"/>
          <p:cNvSpPr txBox="1"/>
          <p:nvPr/>
        </p:nvSpPr>
        <p:spPr>
          <a:xfrm>
            <a:off x="4208100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10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393" name="Google Shape;393;p74"/>
          <p:cNvSpPr txBox="1"/>
          <p:nvPr/>
        </p:nvSpPr>
        <p:spPr>
          <a:xfrm>
            <a:off x="4877674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394" name="Google Shape;394;p74"/>
          <p:cNvSpPr txBox="1"/>
          <p:nvPr/>
        </p:nvSpPr>
        <p:spPr>
          <a:xfrm>
            <a:off x="2689490" y="3427425"/>
            <a:ext cx="97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100 × 1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395" name="Google Shape;395;p74"/>
          <p:cNvSpPr txBox="1"/>
          <p:nvPr/>
        </p:nvSpPr>
        <p:spPr>
          <a:xfrm>
            <a:off x="4045319" y="3427425"/>
            <a:ext cx="97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10 × 2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396" name="Google Shape;396;p74"/>
          <p:cNvSpPr txBox="1"/>
          <p:nvPr/>
        </p:nvSpPr>
        <p:spPr>
          <a:xfrm>
            <a:off x="5505014" y="3427425"/>
            <a:ext cx="97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 × 3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397" name="Google Shape;397;p74"/>
          <p:cNvSpPr txBox="1"/>
          <p:nvPr/>
        </p:nvSpPr>
        <p:spPr>
          <a:xfrm>
            <a:off x="3398833" y="3427422"/>
            <a:ext cx="97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+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398" name="Google Shape;398;p74"/>
          <p:cNvSpPr txBox="1"/>
          <p:nvPr/>
        </p:nvSpPr>
        <p:spPr>
          <a:xfrm>
            <a:off x="4829159" y="3427422"/>
            <a:ext cx="97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+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75"/>
          <p:cNvSpPr txBox="1"/>
          <p:nvPr/>
        </p:nvSpPr>
        <p:spPr>
          <a:xfrm>
            <a:off x="2689500" y="1780500"/>
            <a:ext cx="3765000" cy="15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123</a:t>
            </a:r>
            <a:endParaRPr sz="9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04" name="Google Shape;404;p75"/>
          <p:cNvSpPr txBox="1"/>
          <p:nvPr/>
        </p:nvSpPr>
        <p:spPr>
          <a:xfrm>
            <a:off x="3533944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100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405" name="Google Shape;405;p75"/>
          <p:cNvSpPr txBox="1"/>
          <p:nvPr/>
        </p:nvSpPr>
        <p:spPr>
          <a:xfrm>
            <a:off x="4208100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10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406" name="Google Shape;406;p75"/>
          <p:cNvSpPr txBox="1"/>
          <p:nvPr/>
        </p:nvSpPr>
        <p:spPr>
          <a:xfrm>
            <a:off x="4877674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407" name="Google Shape;407;p75"/>
          <p:cNvSpPr txBox="1"/>
          <p:nvPr/>
        </p:nvSpPr>
        <p:spPr>
          <a:xfrm>
            <a:off x="2689490" y="3427425"/>
            <a:ext cx="97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100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408" name="Google Shape;408;p75"/>
          <p:cNvSpPr txBox="1"/>
          <p:nvPr/>
        </p:nvSpPr>
        <p:spPr>
          <a:xfrm>
            <a:off x="4045319" y="3427425"/>
            <a:ext cx="97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20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409" name="Google Shape;409;p75"/>
          <p:cNvSpPr txBox="1"/>
          <p:nvPr/>
        </p:nvSpPr>
        <p:spPr>
          <a:xfrm>
            <a:off x="5505014" y="3427425"/>
            <a:ext cx="97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3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410" name="Google Shape;410;p75"/>
          <p:cNvSpPr txBox="1"/>
          <p:nvPr/>
        </p:nvSpPr>
        <p:spPr>
          <a:xfrm>
            <a:off x="3398833" y="3427422"/>
            <a:ext cx="97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+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411" name="Google Shape;411;p75"/>
          <p:cNvSpPr txBox="1"/>
          <p:nvPr/>
        </p:nvSpPr>
        <p:spPr>
          <a:xfrm>
            <a:off x="4829159" y="3427422"/>
            <a:ext cx="97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+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76"/>
          <p:cNvSpPr txBox="1"/>
          <p:nvPr/>
        </p:nvSpPr>
        <p:spPr>
          <a:xfrm>
            <a:off x="2689500" y="1780500"/>
            <a:ext cx="3765000" cy="15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123</a:t>
            </a:r>
            <a:endParaRPr sz="9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77"/>
          <p:cNvSpPr txBox="1"/>
          <p:nvPr/>
        </p:nvSpPr>
        <p:spPr>
          <a:xfrm>
            <a:off x="2689500" y="1780500"/>
            <a:ext cx="3765000" cy="15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#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#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#</a:t>
            </a:r>
            <a:endParaRPr sz="9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22" name="Google Shape;422;p77"/>
          <p:cNvSpPr txBox="1"/>
          <p:nvPr/>
        </p:nvSpPr>
        <p:spPr>
          <a:xfrm>
            <a:off x="3533944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100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423" name="Google Shape;423;p77"/>
          <p:cNvSpPr txBox="1"/>
          <p:nvPr/>
        </p:nvSpPr>
        <p:spPr>
          <a:xfrm>
            <a:off x="4208100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10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424" name="Google Shape;424;p77"/>
          <p:cNvSpPr txBox="1"/>
          <p:nvPr/>
        </p:nvSpPr>
        <p:spPr>
          <a:xfrm>
            <a:off x="4877674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78"/>
          <p:cNvSpPr txBox="1"/>
          <p:nvPr/>
        </p:nvSpPr>
        <p:spPr>
          <a:xfrm>
            <a:off x="2689500" y="1780500"/>
            <a:ext cx="3765000" cy="15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#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9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#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9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#</a:t>
            </a:r>
            <a:endParaRPr sz="9600">
              <a:solidFill>
                <a:schemeClr val="dk1"/>
              </a:solidFill>
            </a:endParaRPr>
          </a:p>
        </p:txBody>
      </p:sp>
      <p:sp>
        <p:nvSpPr>
          <p:cNvPr id="430" name="Google Shape;430;p78"/>
          <p:cNvSpPr txBox="1"/>
          <p:nvPr/>
        </p:nvSpPr>
        <p:spPr>
          <a:xfrm>
            <a:off x="3533944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10</a:t>
            </a:r>
            <a:r>
              <a:rPr lang="en" sz="1800" baseline="30000">
                <a:solidFill>
                  <a:srgbClr val="FFFFFF"/>
                </a:solidFill>
              </a:rPr>
              <a:t>2</a:t>
            </a:r>
            <a:endParaRPr sz="1800" baseline="30000">
              <a:solidFill>
                <a:srgbClr val="FFFFFF"/>
              </a:solidFill>
            </a:endParaRPr>
          </a:p>
        </p:txBody>
      </p:sp>
      <p:sp>
        <p:nvSpPr>
          <p:cNvPr id="431" name="Google Shape;431;p78"/>
          <p:cNvSpPr txBox="1"/>
          <p:nvPr/>
        </p:nvSpPr>
        <p:spPr>
          <a:xfrm>
            <a:off x="4208100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10</a:t>
            </a:r>
            <a:r>
              <a:rPr lang="en" sz="1800" baseline="30000">
                <a:solidFill>
                  <a:srgbClr val="FFFFFF"/>
                </a:solidFill>
              </a:rPr>
              <a:t>1</a:t>
            </a:r>
            <a:endParaRPr sz="1800" baseline="30000">
              <a:solidFill>
                <a:srgbClr val="FFFFFF"/>
              </a:solidFill>
            </a:endParaRPr>
          </a:p>
        </p:txBody>
      </p:sp>
      <p:sp>
        <p:nvSpPr>
          <p:cNvPr id="432" name="Google Shape;432;p78"/>
          <p:cNvSpPr txBox="1"/>
          <p:nvPr/>
        </p:nvSpPr>
        <p:spPr>
          <a:xfrm>
            <a:off x="4877674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10</a:t>
            </a:r>
            <a:r>
              <a:rPr lang="en" sz="1800" baseline="30000">
                <a:solidFill>
                  <a:srgbClr val="FFFFFF"/>
                </a:solidFill>
              </a:rPr>
              <a:t>0</a:t>
            </a:r>
            <a:endParaRPr sz="1800" baseline="30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9"/>
          <p:cNvSpPr txBox="1"/>
          <p:nvPr/>
        </p:nvSpPr>
        <p:spPr>
          <a:xfrm>
            <a:off x="2689500" y="1780500"/>
            <a:ext cx="3765000" cy="15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#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9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#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9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#</a:t>
            </a:r>
            <a:endParaRPr sz="9600">
              <a:solidFill>
                <a:schemeClr val="dk1"/>
              </a:solidFill>
            </a:endParaRPr>
          </a:p>
        </p:txBody>
      </p:sp>
      <p:sp>
        <p:nvSpPr>
          <p:cNvPr id="438" name="Google Shape;438;p79"/>
          <p:cNvSpPr txBox="1"/>
          <p:nvPr/>
        </p:nvSpPr>
        <p:spPr>
          <a:xfrm>
            <a:off x="3533944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2</a:t>
            </a:r>
            <a:r>
              <a:rPr lang="en" sz="1800" baseline="30000">
                <a:solidFill>
                  <a:srgbClr val="FFFFFF"/>
                </a:solidFill>
              </a:rPr>
              <a:t>2</a:t>
            </a:r>
            <a:endParaRPr sz="1800" baseline="30000">
              <a:solidFill>
                <a:srgbClr val="FFFFFF"/>
              </a:solidFill>
            </a:endParaRPr>
          </a:p>
        </p:txBody>
      </p:sp>
      <p:sp>
        <p:nvSpPr>
          <p:cNvPr id="439" name="Google Shape;439;p79"/>
          <p:cNvSpPr txBox="1"/>
          <p:nvPr/>
        </p:nvSpPr>
        <p:spPr>
          <a:xfrm>
            <a:off x="4208100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2</a:t>
            </a:r>
            <a:r>
              <a:rPr lang="en" sz="1800" baseline="30000">
                <a:solidFill>
                  <a:srgbClr val="FFFFFF"/>
                </a:solidFill>
              </a:rPr>
              <a:t>1</a:t>
            </a:r>
            <a:endParaRPr sz="1800" baseline="30000">
              <a:solidFill>
                <a:srgbClr val="FFFFFF"/>
              </a:solidFill>
            </a:endParaRPr>
          </a:p>
        </p:txBody>
      </p:sp>
      <p:sp>
        <p:nvSpPr>
          <p:cNvPr id="440" name="Google Shape;440;p79"/>
          <p:cNvSpPr txBox="1"/>
          <p:nvPr/>
        </p:nvSpPr>
        <p:spPr>
          <a:xfrm>
            <a:off x="4877674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2</a:t>
            </a:r>
            <a:r>
              <a:rPr lang="en" sz="1800" baseline="30000">
                <a:solidFill>
                  <a:srgbClr val="FFFFFF"/>
                </a:solidFill>
              </a:rPr>
              <a:t>0</a:t>
            </a:r>
            <a:endParaRPr sz="1800" baseline="30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80"/>
          <p:cNvSpPr txBox="1"/>
          <p:nvPr/>
        </p:nvSpPr>
        <p:spPr>
          <a:xfrm>
            <a:off x="2689500" y="1780500"/>
            <a:ext cx="3765000" cy="15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#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9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#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9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#</a:t>
            </a:r>
            <a:endParaRPr sz="9600">
              <a:solidFill>
                <a:schemeClr val="dk1"/>
              </a:solidFill>
            </a:endParaRPr>
          </a:p>
        </p:txBody>
      </p:sp>
      <p:sp>
        <p:nvSpPr>
          <p:cNvPr id="446" name="Google Shape;446;p80"/>
          <p:cNvSpPr txBox="1"/>
          <p:nvPr/>
        </p:nvSpPr>
        <p:spPr>
          <a:xfrm>
            <a:off x="3533944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4</a:t>
            </a:r>
            <a:endParaRPr sz="1800" baseline="30000">
              <a:solidFill>
                <a:srgbClr val="FFFFFF"/>
              </a:solidFill>
            </a:endParaRPr>
          </a:p>
        </p:txBody>
      </p:sp>
      <p:sp>
        <p:nvSpPr>
          <p:cNvPr id="447" name="Google Shape;447;p80"/>
          <p:cNvSpPr txBox="1"/>
          <p:nvPr/>
        </p:nvSpPr>
        <p:spPr>
          <a:xfrm>
            <a:off x="4208100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2</a:t>
            </a:r>
            <a:endParaRPr sz="1800" baseline="30000">
              <a:solidFill>
                <a:srgbClr val="FFFFFF"/>
              </a:solidFill>
            </a:endParaRPr>
          </a:p>
        </p:txBody>
      </p:sp>
      <p:sp>
        <p:nvSpPr>
          <p:cNvPr id="448" name="Google Shape;448;p80"/>
          <p:cNvSpPr txBox="1"/>
          <p:nvPr/>
        </p:nvSpPr>
        <p:spPr>
          <a:xfrm>
            <a:off x="4877674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</a:t>
            </a:r>
            <a:endParaRPr sz="1800" baseline="30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3"/>
          <p:cNvSpPr txBox="1">
            <a:spLocks noGrp="1"/>
          </p:cNvSpPr>
          <p:nvPr>
            <p:ph type="title"/>
          </p:nvPr>
        </p:nvSpPr>
        <p:spPr>
          <a:xfrm>
            <a:off x="879934" y="2150850"/>
            <a:ext cx="7225569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most of our students 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have never studied computer science before</a:t>
            </a:r>
            <a:endParaRPr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81"/>
          <p:cNvSpPr txBox="1"/>
          <p:nvPr/>
        </p:nvSpPr>
        <p:spPr>
          <a:xfrm>
            <a:off x="2689500" y="1780500"/>
            <a:ext cx="3765000" cy="15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000</a:t>
            </a:r>
            <a:endParaRPr sz="9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54" name="Google Shape;454;p81"/>
          <p:cNvSpPr txBox="1"/>
          <p:nvPr/>
        </p:nvSpPr>
        <p:spPr>
          <a:xfrm>
            <a:off x="3533944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4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455" name="Google Shape;455;p81"/>
          <p:cNvSpPr txBox="1"/>
          <p:nvPr/>
        </p:nvSpPr>
        <p:spPr>
          <a:xfrm>
            <a:off x="4208100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2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456" name="Google Shape;456;p81"/>
          <p:cNvSpPr txBox="1"/>
          <p:nvPr/>
        </p:nvSpPr>
        <p:spPr>
          <a:xfrm>
            <a:off x="4877674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82"/>
          <p:cNvSpPr txBox="1"/>
          <p:nvPr/>
        </p:nvSpPr>
        <p:spPr>
          <a:xfrm>
            <a:off x="2689500" y="1780500"/>
            <a:ext cx="3765000" cy="15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001</a:t>
            </a:r>
            <a:endParaRPr sz="9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62" name="Google Shape;462;p82"/>
          <p:cNvSpPr txBox="1"/>
          <p:nvPr/>
        </p:nvSpPr>
        <p:spPr>
          <a:xfrm>
            <a:off x="3533944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4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463" name="Google Shape;463;p82"/>
          <p:cNvSpPr txBox="1"/>
          <p:nvPr/>
        </p:nvSpPr>
        <p:spPr>
          <a:xfrm>
            <a:off x="4208100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2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464" name="Google Shape;464;p82"/>
          <p:cNvSpPr txBox="1"/>
          <p:nvPr/>
        </p:nvSpPr>
        <p:spPr>
          <a:xfrm>
            <a:off x="4877674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83"/>
          <p:cNvSpPr txBox="1"/>
          <p:nvPr/>
        </p:nvSpPr>
        <p:spPr>
          <a:xfrm>
            <a:off x="2689500" y="1780500"/>
            <a:ext cx="3765000" cy="15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010</a:t>
            </a:r>
            <a:endParaRPr sz="9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70" name="Google Shape;470;p83"/>
          <p:cNvSpPr txBox="1"/>
          <p:nvPr/>
        </p:nvSpPr>
        <p:spPr>
          <a:xfrm>
            <a:off x="3533944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4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471" name="Google Shape;471;p83"/>
          <p:cNvSpPr txBox="1"/>
          <p:nvPr/>
        </p:nvSpPr>
        <p:spPr>
          <a:xfrm>
            <a:off x="4208100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2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472" name="Google Shape;472;p83"/>
          <p:cNvSpPr txBox="1"/>
          <p:nvPr/>
        </p:nvSpPr>
        <p:spPr>
          <a:xfrm>
            <a:off x="4877674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84"/>
          <p:cNvSpPr txBox="1"/>
          <p:nvPr/>
        </p:nvSpPr>
        <p:spPr>
          <a:xfrm>
            <a:off x="2689500" y="1780500"/>
            <a:ext cx="3765000" cy="15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011</a:t>
            </a:r>
            <a:endParaRPr sz="9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78" name="Google Shape;478;p84"/>
          <p:cNvSpPr txBox="1"/>
          <p:nvPr/>
        </p:nvSpPr>
        <p:spPr>
          <a:xfrm>
            <a:off x="3533944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4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479" name="Google Shape;479;p84"/>
          <p:cNvSpPr txBox="1"/>
          <p:nvPr/>
        </p:nvSpPr>
        <p:spPr>
          <a:xfrm>
            <a:off x="4208100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2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480" name="Google Shape;480;p84"/>
          <p:cNvSpPr txBox="1"/>
          <p:nvPr/>
        </p:nvSpPr>
        <p:spPr>
          <a:xfrm>
            <a:off x="4877674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85"/>
          <p:cNvSpPr txBox="1"/>
          <p:nvPr/>
        </p:nvSpPr>
        <p:spPr>
          <a:xfrm>
            <a:off x="2689500" y="1780500"/>
            <a:ext cx="3765000" cy="15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100</a:t>
            </a:r>
            <a:endParaRPr sz="9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86" name="Google Shape;486;p85"/>
          <p:cNvSpPr txBox="1"/>
          <p:nvPr/>
        </p:nvSpPr>
        <p:spPr>
          <a:xfrm>
            <a:off x="3533944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4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487" name="Google Shape;487;p85"/>
          <p:cNvSpPr txBox="1"/>
          <p:nvPr/>
        </p:nvSpPr>
        <p:spPr>
          <a:xfrm>
            <a:off x="4208100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2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488" name="Google Shape;488;p85"/>
          <p:cNvSpPr txBox="1"/>
          <p:nvPr/>
        </p:nvSpPr>
        <p:spPr>
          <a:xfrm>
            <a:off x="4877674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86"/>
          <p:cNvSpPr txBox="1"/>
          <p:nvPr/>
        </p:nvSpPr>
        <p:spPr>
          <a:xfrm>
            <a:off x="2689500" y="1780500"/>
            <a:ext cx="3765000" cy="15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101</a:t>
            </a:r>
            <a:endParaRPr sz="9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94" name="Google Shape;494;p86"/>
          <p:cNvSpPr txBox="1"/>
          <p:nvPr/>
        </p:nvSpPr>
        <p:spPr>
          <a:xfrm>
            <a:off x="3533944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4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495" name="Google Shape;495;p86"/>
          <p:cNvSpPr txBox="1"/>
          <p:nvPr/>
        </p:nvSpPr>
        <p:spPr>
          <a:xfrm>
            <a:off x="4208100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2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496" name="Google Shape;496;p86"/>
          <p:cNvSpPr txBox="1"/>
          <p:nvPr/>
        </p:nvSpPr>
        <p:spPr>
          <a:xfrm>
            <a:off x="4877674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87"/>
          <p:cNvSpPr txBox="1"/>
          <p:nvPr/>
        </p:nvSpPr>
        <p:spPr>
          <a:xfrm>
            <a:off x="2689500" y="1780500"/>
            <a:ext cx="3765000" cy="15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110</a:t>
            </a:r>
            <a:endParaRPr sz="9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02" name="Google Shape;502;p87"/>
          <p:cNvSpPr txBox="1"/>
          <p:nvPr/>
        </p:nvSpPr>
        <p:spPr>
          <a:xfrm>
            <a:off x="3533944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4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503" name="Google Shape;503;p87"/>
          <p:cNvSpPr txBox="1"/>
          <p:nvPr/>
        </p:nvSpPr>
        <p:spPr>
          <a:xfrm>
            <a:off x="4208100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2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504" name="Google Shape;504;p87"/>
          <p:cNvSpPr txBox="1"/>
          <p:nvPr/>
        </p:nvSpPr>
        <p:spPr>
          <a:xfrm>
            <a:off x="4877674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88"/>
          <p:cNvSpPr txBox="1"/>
          <p:nvPr/>
        </p:nvSpPr>
        <p:spPr>
          <a:xfrm>
            <a:off x="2689500" y="1780500"/>
            <a:ext cx="3765000" cy="15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111</a:t>
            </a:r>
            <a:endParaRPr sz="9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10" name="Google Shape;510;p88"/>
          <p:cNvSpPr txBox="1"/>
          <p:nvPr/>
        </p:nvSpPr>
        <p:spPr>
          <a:xfrm>
            <a:off x="3533944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4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511" name="Google Shape;511;p88"/>
          <p:cNvSpPr txBox="1"/>
          <p:nvPr/>
        </p:nvSpPr>
        <p:spPr>
          <a:xfrm>
            <a:off x="4208100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2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512" name="Google Shape;512;p88"/>
          <p:cNvSpPr txBox="1"/>
          <p:nvPr/>
        </p:nvSpPr>
        <p:spPr>
          <a:xfrm>
            <a:off x="4877674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89"/>
          <p:cNvSpPr txBox="1"/>
          <p:nvPr/>
        </p:nvSpPr>
        <p:spPr>
          <a:xfrm>
            <a:off x="2689500" y="1780500"/>
            <a:ext cx="3765000" cy="15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000</a:t>
            </a:r>
            <a:endParaRPr sz="9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18" name="Google Shape;518;p89"/>
          <p:cNvSpPr txBox="1"/>
          <p:nvPr/>
        </p:nvSpPr>
        <p:spPr>
          <a:xfrm>
            <a:off x="3533944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4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519" name="Google Shape;519;p89"/>
          <p:cNvSpPr txBox="1"/>
          <p:nvPr/>
        </p:nvSpPr>
        <p:spPr>
          <a:xfrm>
            <a:off x="4208100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2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520" name="Google Shape;520;p89"/>
          <p:cNvSpPr txBox="1"/>
          <p:nvPr/>
        </p:nvSpPr>
        <p:spPr>
          <a:xfrm>
            <a:off x="4877674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90"/>
          <p:cNvSpPr txBox="1"/>
          <p:nvPr/>
        </p:nvSpPr>
        <p:spPr>
          <a:xfrm>
            <a:off x="2354969" y="1780500"/>
            <a:ext cx="3765000" cy="15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1000</a:t>
            </a:r>
            <a:endParaRPr sz="9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26" name="Google Shape;526;p90"/>
          <p:cNvSpPr txBox="1"/>
          <p:nvPr/>
        </p:nvSpPr>
        <p:spPr>
          <a:xfrm>
            <a:off x="3533944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4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527" name="Google Shape;527;p90"/>
          <p:cNvSpPr txBox="1"/>
          <p:nvPr/>
        </p:nvSpPr>
        <p:spPr>
          <a:xfrm>
            <a:off x="4208100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2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528" name="Google Shape;528;p90"/>
          <p:cNvSpPr txBox="1"/>
          <p:nvPr/>
        </p:nvSpPr>
        <p:spPr>
          <a:xfrm>
            <a:off x="4877674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529" name="Google Shape;529;p90"/>
          <p:cNvSpPr txBox="1"/>
          <p:nvPr/>
        </p:nvSpPr>
        <p:spPr>
          <a:xfrm>
            <a:off x="2806144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8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what ultimately matters in this course is not so much where you end up relative to your classmates but where </a:t>
            </a:r>
            <a:endParaRPr sz="24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you end up relative to yourself when you began</a:t>
            </a:r>
            <a:endParaRPr sz="2400" b="1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91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byte</a:t>
            </a:r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92"/>
          <p:cNvSpPr txBox="1"/>
          <p:nvPr/>
        </p:nvSpPr>
        <p:spPr>
          <a:xfrm>
            <a:off x="0" y="1780500"/>
            <a:ext cx="9144000" cy="15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00000000</a:t>
            </a:r>
            <a:endParaRPr sz="9600">
              <a:solidFill>
                <a:schemeClr val="dk1"/>
              </a:solidFill>
            </a:endParaRPr>
          </a:p>
        </p:txBody>
      </p:sp>
      <p:sp>
        <p:nvSpPr>
          <p:cNvPr id="540" name="Google Shape;540;p92"/>
          <p:cNvSpPr txBox="1"/>
          <p:nvPr/>
        </p:nvSpPr>
        <p:spPr>
          <a:xfrm>
            <a:off x="5238197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4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541" name="Google Shape;541;p92"/>
          <p:cNvSpPr txBox="1"/>
          <p:nvPr/>
        </p:nvSpPr>
        <p:spPr>
          <a:xfrm>
            <a:off x="5912353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2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542" name="Google Shape;542;p92"/>
          <p:cNvSpPr txBox="1"/>
          <p:nvPr/>
        </p:nvSpPr>
        <p:spPr>
          <a:xfrm>
            <a:off x="6581926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543" name="Google Shape;543;p92"/>
          <p:cNvSpPr txBox="1"/>
          <p:nvPr/>
        </p:nvSpPr>
        <p:spPr>
          <a:xfrm>
            <a:off x="4510397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8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544" name="Google Shape;544;p92"/>
          <p:cNvSpPr txBox="1"/>
          <p:nvPr/>
        </p:nvSpPr>
        <p:spPr>
          <a:xfrm>
            <a:off x="2532134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64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545" name="Google Shape;545;p92"/>
          <p:cNvSpPr txBox="1"/>
          <p:nvPr/>
        </p:nvSpPr>
        <p:spPr>
          <a:xfrm>
            <a:off x="3206290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32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546" name="Google Shape;546;p92"/>
          <p:cNvSpPr txBox="1"/>
          <p:nvPr/>
        </p:nvSpPr>
        <p:spPr>
          <a:xfrm>
            <a:off x="3875864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16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547" name="Google Shape;547;p92"/>
          <p:cNvSpPr txBox="1"/>
          <p:nvPr/>
        </p:nvSpPr>
        <p:spPr>
          <a:xfrm>
            <a:off x="1804334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128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93"/>
          <p:cNvSpPr txBox="1"/>
          <p:nvPr/>
        </p:nvSpPr>
        <p:spPr>
          <a:xfrm>
            <a:off x="0" y="1780500"/>
            <a:ext cx="9144000" cy="15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11111111</a:t>
            </a:r>
            <a:endParaRPr sz="9600">
              <a:solidFill>
                <a:schemeClr val="dk1"/>
              </a:solidFill>
            </a:endParaRPr>
          </a:p>
        </p:txBody>
      </p:sp>
      <p:sp>
        <p:nvSpPr>
          <p:cNvPr id="553" name="Google Shape;553;p93"/>
          <p:cNvSpPr txBox="1"/>
          <p:nvPr/>
        </p:nvSpPr>
        <p:spPr>
          <a:xfrm>
            <a:off x="5238197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4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554" name="Google Shape;554;p93"/>
          <p:cNvSpPr txBox="1"/>
          <p:nvPr/>
        </p:nvSpPr>
        <p:spPr>
          <a:xfrm>
            <a:off x="5912353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2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555" name="Google Shape;555;p93"/>
          <p:cNvSpPr txBox="1"/>
          <p:nvPr/>
        </p:nvSpPr>
        <p:spPr>
          <a:xfrm>
            <a:off x="6581926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556" name="Google Shape;556;p93"/>
          <p:cNvSpPr txBox="1"/>
          <p:nvPr/>
        </p:nvSpPr>
        <p:spPr>
          <a:xfrm>
            <a:off x="4510397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8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557" name="Google Shape;557;p93"/>
          <p:cNvSpPr txBox="1"/>
          <p:nvPr/>
        </p:nvSpPr>
        <p:spPr>
          <a:xfrm>
            <a:off x="2532134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64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558" name="Google Shape;558;p93"/>
          <p:cNvSpPr txBox="1"/>
          <p:nvPr/>
        </p:nvSpPr>
        <p:spPr>
          <a:xfrm>
            <a:off x="3206290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32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559" name="Google Shape;559;p93"/>
          <p:cNvSpPr txBox="1"/>
          <p:nvPr/>
        </p:nvSpPr>
        <p:spPr>
          <a:xfrm>
            <a:off x="3875864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16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560" name="Google Shape;560;p93"/>
          <p:cNvSpPr txBox="1"/>
          <p:nvPr/>
        </p:nvSpPr>
        <p:spPr>
          <a:xfrm>
            <a:off x="1804334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128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94"/>
          <p:cNvSpPr txBox="1"/>
          <p:nvPr/>
        </p:nvSpPr>
        <p:spPr>
          <a:xfrm>
            <a:off x="2689500" y="1780500"/>
            <a:ext cx="3765000" cy="15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endParaRPr sz="9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95"/>
          <p:cNvSpPr txBox="1"/>
          <p:nvPr/>
        </p:nvSpPr>
        <p:spPr>
          <a:xfrm>
            <a:off x="0" y="1780500"/>
            <a:ext cx="9144000" cy="15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01000001</a:t>
            </a:r>
            <a:endParaRPr sz="9600">
              <a:solidFill>
                <a:schemeClr val="dk1"/>
              </a:solidFill>
            </a:endParaRPr>
          </a:p>
        </p:txBody>
      </p:sp>
      <p:sp>
        <p:nvSpPr>
          <p:cNvPr id="571" name="Google Shape;571;p95"/>
          <p:cNvSpPr txBox="1"/>
          <p:nvPr/>
        </p:nvSpPr>
        <p:spPr>
          <a:xfrm>
            <a:off x="5238197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4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572" name="Google Shape;572;p95"/>
          <p:cNvSpPr txBox="1"/>
          <p:nvPr/>
        </p:nvSpPr>
        <p:spPr>
          <a:xfrm>
            <a:off x="5912353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2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573" name="Google Shape;573;p95"/>
          <p:cNvSpPr txBox="1"/>
          <p:nvPr/>
        </p:nvSpPr>
        <p:spPr>
          <a:xfrm>
            <a:off x="6581926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574" name="Google Shape;574;p95"/>
          <p:cNvSpPr txBox="1"/>
          <p:nvPr/>
        </p:nvSpPr>
        <p:spPr>
          <a:xfrm>
            <a:off x="4510397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8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575" name="Google Shape;575;p95"/>
          <p:cNvSpPr txBox="1"/>
          <p:nvPr/>
        </p:nvSpPr>
        <p:spPr>
          <a:xfrm>
            <a:off x="2532134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64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576" name="Google Shape;576;p95"/>
          <p:cNvSpPr txBox="1"/>
          <p:nvPr/>
        </p:nvSpPr>
        <p:spPr>
          <a:xfrm>
            <a:off x="3206290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32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577" name="Google Shape;577;p95"/>
          <p:cNvSpPr txBox="1"/>
          <p:nvPr/>
        </p:nvSpPr>
        <p:spPr>
          <a:xfrm>
            <a:off x="3875864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16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578" name="Google Shape;578;p95"/>
          <p:cNvSpPr txBox="1"/>
          <p:nvPr/>
        </p:nvSpPr>
        <p:spPr>
          <a:xfrm>
            <a:off x="1804334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128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96"/>
          <p:cNvSpPr txBox="1"/>
          <p:nvPr/>
        </p:nvSpPr>
        <p:spPr>
          <a:xfrm>
            <a:off x="2689500" y="1780500"/>
            <a:ext cx="3765000" cy="15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65</a:t>
            </a:r>
            <a:endParaRPr sz="9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7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ASCII</a:t>
            </a:r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" name="Google Shape;593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375" y="728387"/>
            <a:ext cx="8447252" cy="3686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8" name="Google Shape;598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375" y="728387"/>
            <a:ext cx="8447252" cy="3686724"/>
          </a:xfrm>
          <a:prstGeom prst="rect">
            <a:avLst/>
          </a:prstGeom>
          <a:noFill/>
          <a:ln>
            <a:noFill/>
          </a:ln>
        </p:spPr>
      </p:pic>
      <p:sp>
        <p:nvSpPr>
          <p:cNvPr id="599" name="Google Shape;599;p99"/>
          <p:cNvSpPr/>
          <p:nvPr/>
        </p:nvSpPr>
        <p:spPr>
          <a:xfrm>
            <a:off x="0" y="0"/>
            <a:ext cx="4221900" cy="5143500"/>
          </a:xfrm>
          <a:prstGeom prst="rect">
            <a:avLst/>
          </a:prstGeom>
          <a:solidFill>
            <a:srgbClr val="000000">
              <a:alpha val="749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0" name="Google Shape;600;p99"/>
          <p:cNvSpPr/>
          <p:nvPr/>
        </p:nvSpPr>
        <p:spPr>
          <a:xfrm>
            <a:off x="5351625" y="0"/>
            <a:ext cx="3792300" cy="5143500"/>
          </a:xfrm>
          <a:prstGeom prst="rect">
            <a:avLst/>
          </a:prstGeom>
          <a:solidFill>
            <a:srgbClr val="000000">
              <a:alpha val="749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05" name="Google Shape;605;p100"/>
          <p:cNvGraphicFramePr/>
          <p:nvPr/>
        </p:nvGraphicFramePr>
        <p:xfrm>
          <a:off x="952500" y="1750738"/>
          <a:ext cx="7239000" cy="1645830"/>
        </p:xfrm>
        <a:graphic>
          <a:graphicData uri="http://schemas.openxmlformats.org/drawingml/2006/table">
            <a:tbl>
              <a:tblPr>
                <a:noFill/>
                <a:tableStyleId>{A8E72C79-37E0-4C37-BAA3-E13DA62496C5}</a:tableStyleId>
              </a:tblPr>
              <a:tblGrid>
                <a:gridCol w="241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1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1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01001000</a:t>
                      </a:r>
                      <a:endParaRPr sz="24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01001001</a:t>
                      </a:r>
                      <a:endParaRPr sz="24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00100001</a:t>
                      </a:r>
                      <a:endParaRPr sz="24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10" name="Google Shape;610;p101"/>
          <p:cNvGraphicFramePr/>
          <p:nvPr/>
        </p:nvGraphicFramePr>
        <p:xfrm>
          <a:off x="952500" y="1750738"/>
          <a:ext cx="7239000" cy="1645830"/>
        </p:xfrm>
        <a:graphic>
          <a:graphicData uri="http://schemas.openxmlformats.org/drawingml/2006/table">
            <a:tbl>
              <a:tblPr>
                <a:noFill/>
                <a:tableStyleId>{A8E72C79-37E0-4C37-BAA3-E13DA62496C5}</a:tableStyleId>
              </a:tblPr>
              <a:tblGrid>
                <a:gridCol w="241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1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1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72</a:t>
                      </a:r>
                      <a:endParaRPr sz="24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73</a:t>
                      </a:r>
                      <a:endParaRPr sz="24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33</a:t>
                      </a:r>
                      <a:endParaRPr sz="24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" name="Google Shape;615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375" y="728387"/>
            <a:ext cx="8447252" cy="3686724"/>
          </a:xfrm>
          <a:prstGeom prst="rect">
            <a:avLst/>
          </a:prstGeom>
          <a:noFill/>
          <a:ln>
            <a:noFill/>
          </a:ln>
        </p:spPr>
      </p:pic>
      <p:sp>
        <p:nvSpPr>
          <p:cNvPr id="616" name="Google Shape;616;p102"/>
          <p:cNvSpPr/>
          <p:nvPr/>
        </p:nvSpPr>
        <p:spPr>
          <a:xfrm>
            <a:off x="0" y="0"/>
            <a:ext cx="4221900" cy="5143500"/>
          </a:xfrm>
          <a:prstGeom prst="rect">
            <a:avLst/>
          </a:prstGeom>
          <a:solidFill>
            <a:srgbClr val="000000">
              <a:alpha val="749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7" name="Google Shape;617;p102"/>
          <p:cNvSpPr/>
          <p:nvPr/>
        </p:nvSpPr>
        <p:spPr>
          <a:xfrm>
            <a:off x="5351625" y="0"/>
            <a:ext cx="3792300" cy="5143500"/>
          </a:xfrm>
          <a:prstGeom prst="rect">
            <a:avLst/>
          </a:prstGeom>
          <a:solidFill>
            <a:srgbClr val="000000">
              <a:alpha val="749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2" name="Google Shape;622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375" y="728387"/>
            <a:ext cx="8447252" cy="3686724"/>
          </a:xfrm>
          <a:prstGeom prst="rect">
            <a:avLst/>
          </a:prstGeom>
          <a:noFill/>
          <a:ln>
            <a:noFill/>
          </a:ln>
        </p:spPr>
      </p:pic>
      <p:sp>
        <p:nvSpPr>
          <p:cNvPr id="623" name="Google Shape;623;p103"/>
          <p:cNvSpPr/>
          <p:nvPr/>
        </p:nvSpPr>
        <p:spPr>
          <a:xfrm>
            <a:off x="0" y="0"/>
            <a:ext cx="2259600" cy="5143500"/>
          </a:xfrm>
          <a:prstGeom prst="rect">
            <a:avLst/>
          </a:prstGeom>
          <a:solidFill>
            <a:srgbClr val="000000">
              <a:alpha val="749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4" name="Google Shape;624;p103"/>
          <p:cNvSpPr/>
          <p:nvPr/>
        </p:nvSpPr>
        <p:spPr>
          <a:xfrm>
            <a:off x="3210975" y="0"/>
            <a:ext cx="5933100" cy="5143500"/>
          </a:xfrm>
          <a:prstGeom prst="rect">
            <a:avLst/>
          </a:prstGeom>
          <a:solidFill>
            <a:srgbClr val="000000">
              <a:alpha val="749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29" name="Google Shape;629;p104"/>
          <p:cNvGraphicFramePr/>
          <p:nvPr/>
        </p:nvGraphicFramePr>
        <p:xfrm>
          <a:off x="952500" y="1750738"/>
          <a:ext cx="7239000" cy="1645830"/>
        </p:xfrm>
        <a:graphic>
          <a:graphicData uri="http://schemas.openxmlformats.org/drawingml/2006/table">
            <a:tbl>
              <a:tblPr>
                <a:noFill/>
                <a:tableStyleId>{A8E72C79-37E0-4C37-BAA3-E13DA62496C5}</a:tableStyleId>
              </a:tblPr>
              <a:tblGrid>
                <a:gridCol w="241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1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1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</a:t>
                      </a:r>
                      <a:endParaRPr sz="24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</a:t>
                      </a:r>
                      <a:endParaRPr sz="24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!</a:t>
                      </a:r>
                      <a:endParaRPr sz="24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72</a:t>
                      </a:r>
                      <a:endParaRPr sz="24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73</a:t>
                      </a:r>
                      <a:endParaRPr sz="24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33</a:t>
                      </a:r>
                      <a:endParaRPr sz="24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" name="Google Shape;634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375" y="728387"/>
            <a:ext cx="8447252" cy="3686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9" name="Google Shape;639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2896" y="2025237"/>
            <a:ext cx="1093033" cy="109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0" name="Google Shape;640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863" y="2025237"/>
            <a:ext cx="1093033" cy="109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1" name="Google Shape;641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5929" y="2025237"/>
            <a:ext cx="1093033" cy="109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2" name="Google Shape;642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1996" y="2025237"/>
            <a:ext cx="1093033" cy="109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3" name="Google Shape;643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78963" y="2025237"/>
            <a:ext cx="1093033" cy="109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4" name="Google Shape;644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65029" y="2025237"/>
            <a:ext cx="1093033" cy="109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Google Shape;645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58071" y="2025237"/>
            <a:ext cx="1093033" cy="109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51104" y="2025237"/>
            <a:ext cx="1093033" cy="109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1" name="Google Shape;651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0" y="1300163"/>
            <a:ext cx="7620000" cy="254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6" name="Google Shape;656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0" y="1730238"/>
            <a:ext cx="4572000" cy="1683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1" name="Google Shape;661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61113" y="152400"/>
            <a:ext cx="4021776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110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Unicode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9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computer science</a:t>
            </a:r>
            <a:endParaRPr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111"/>
          <p:cNvSpPr txBox="1">
            <a:spLocks noGrp="1"/>
          </p:cNvSpPr>
          <p:nvPr>
            <p:ph type="title"/>
          </p:nvPr>
        </p:nvSpPr>
        <p:spPr>
          <a:xfrm>
            <a:off x="0" y="2150850"/>
            <a:ext cx="9144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11110000100111111001100010000010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112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4036991106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11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U+1F602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" name="Google Shape;686;p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3413" y="153163"/>
            <a:ext cx="4837176" cy="4837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1" name="Google Shape;691;p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2650" y="152400"/>
            <a:ext cx="483870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6" name="Google Shape;696;p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2650" y="152400"/>
            <a:ext cx="483870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800" y="0"/>
            <a:ext cx="8666390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11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RGB</a:t>
            </a:r>
            <a:endParaRPr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11" name="Google Shape;711;p119"/>
          <p:cNvGraphicFramePr/>
          <p:nvPr/>
        </p:nvGraphicFramePr>
        <p:xfrm>
          <a:off x="3646975" y="2299338"/>
          <a:ext cx="1850025" cy="548610"/>
        </p:xfrm>
        <a:graphic>
          <a:graphicData uri="http://schemas.openxmlformats.org/drawingml/2006/table">
            <a:tbl>
              <a:tblPr>
                <a:noFill/>
                <a:tableStyleId>{A8E72C79-37E0-4C37-BAA3-E13DA62496C5}</a:tableStyleId>
              </a:tblPr>
              <a:tblGrid>
                <a:gridCol w="616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6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66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16" name="Google Shape;716;p120"/>
          <p:cNvGraphicFramePr/>
          <p:nvPr/>
        </p:nvGraphicFramePr>
        <p:xfrm>
          <a:off x="3646975" y="2299338"/>
          <a:ext cx="1850025" cy="548610"/>
        </p:xfrm>
        <a:graphic>
          <a:graphicData uri="http://schemas.openxmlformats.org/drawingml/2006/table">
            <a:tbl>
              <a:tblPr>
                <a:noFill/>
                <a:tableStyleId>{A8E72C79-37E0-4C37-BAA3-E13DA62496C5}</a:tableStyleId>
              </a:tblPr>
              <a:tblGrid>
                <a:gridCol w="616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6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66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72</a:t>
                      </a:r>
                      <a:endParaRPr sz="24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73</a:t>
                      </a:r>
                      <a:endParaRPr sz="24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33</a:t>
                      </a:r>
                      <a:endParaRPr sz="24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40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computational thinking</a:t>
            </a:r>
            <a:endParaRPr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21" name="Google Shape;721;p121"/>
          <p:cNvGraphicFramePr/>
          <p:nvPr/>
        </p:nvGraphicFramePr>
        <p:xfrm>
          <a:off x="3646975" y="2299338"/>
          <a:ext cx="1850025" cy="548610"/>
        </p:xfrm>
        <a:graphic>
          <a:graphicData uri="http://schemas.openxmlformats.org/drawingml/2006/table">
            <a:tbl>
              <a:tblPr>
                <a:noFill/>
                <a:tableStyleId>{A8E72C79-37E0-4C37-BAA3-E13DA62496C5}</a:tableStyleId>
              </a:tblPr>
              <a:tblGrid>
                <a:gridCol w="616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6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66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72</a:t>
                      </a:r>
                      <a:endParaRPr sz="24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73</a:t>
                      </a:r>
                      <a:endParaRPr sz="24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33</a:t>
                      </a:r>
                      <a:endParaRPr sz="24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26" name="Google Shape;726;p122"/>
          <p:cNvGraphicFramePr/>
          <p:nvPr/>
        </p:nvGraphicFramePr>
        <p:xfrm>
          <a:off x="3646975" y="2299338"/>
          <a:ext cx="1850025" cy="548610"/>
        </p:xfrm>
        <a:graphic>
          <a:graphicData uri="http://schemas.openxmlformats.org/drawingml/2006/table">
            <a:tbl>
              <a:tblPr>
                <a:noFill/>
                <a:tableStyleId>{A8E72C79-37E0-4C37-BAA3-E13DA62496C5}</a:tableStyleId>
              </a:tblPr>
              <a:tblGrid>
                <a:gridCol w="616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6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66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31" name="Google Shape;731;p123"/>
          <p:cNvGraphicFramePr/>
          <p:nvPr/>
        </p:nvGraphicFramePr>
        <p:xfrm>
          <a:off x="3646975" y="2299338"/>
          <a:ext cx="1850025" cy="548610"/>
        </p:xfrm>
        <a:graphic>
          <a:graphicData uri="http://schemas.openxmlformats.org/drawingml/2006/table">
            <a:tbl>
              <a:tblPr>
                <a:noFill/>
                <a:tableStyleId>{A8E72C79-37E0-4C37-BAA3-E13DA62496C5}</a:tableStyleId>
              </a:tblPr>
              <a:tblGrid>
                <a:gridCol w="616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6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66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B6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36" name="Google Shape;736;p124"/>
          <p:cNvGraphicFramePr/>
          <p:nvPr/>
        </p:nvGraphicFramePr>
        <p:xfrm>
          <a:off x="3646975" y="2299338"/>
          <a:ext cx="1850025" cy="548610"/>
        </p:xfrm>
        <a:graphic>
          <a:graphicData uri="http://schemas.openxmlformats.org/drawingml/2006/table">
            <a:tbl>
              <a:tblPr>
                <a:noFill/>
                <a:tableStyleId>{A8E72C79-37E0-4C37-BAA3-E13DA62496C5}</a:tableStyleId>
              </a:tblPr>
              <a:tblGrid>
                <a:gridCol w="616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6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66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8492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1" name="Google Shape;741;p1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1950" y="152400"/>
            <a:ext cx="7760108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6" name="Google Shape;746;p1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1950" y="152400"/>
            <a:ext cx="7760108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1" name="Google Shape;751;p1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1950" y="152400"/>
            <a:ext cx="7760108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6" name="Google Shape;756;p1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1" name="Google Shape;761;p1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08738"/>
            <a:ext cx="8839200" cy="29260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30"/>
          <p:cNvSpPr/>
          <p:nvPr/>
        </p:nvSpPr>
        <p:spPr>
          <a:xfrm>
            <a:off x="3209457" y="1232100"/>
            <a:ext cx="2676600" cy="2679300"/>
          </a:xfrm>
          <a:prstGeom prst="rect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7" name="Google Shape;767;p130"/>
          <p:cNvSpPr txBox="1"/>
          <p:nvPr/>
        </p:nvSpPr>
        <p:spPr>
          <a:xfrm>
            <a:off x="1283157" y="2195550"/>
            <a:ext cx="1926300" cy="7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input →  </a:t>
            </a:r>
            <a:endParaRPr sz="3600">
              <a:solidFill>
                <a:srgbClr val="FFFFFF"/>
              </a:solidFill>
            </a:endParaRPr>
          </a:p>
        </p:txBody>
      </p:sp>
      <p:sp>
        <p:nvSpPr>
          <p:cNvPr id="768" name="Google Shape;768;p130"/>
          <p:cNvSpPr txBox="1"/>
          <p:nvPr/>
        </p:nvSpPr>
        <p:spPr>
          <a:xfrm>
            <a:off x="5886057" y="2195550"/>
            <a:ext cx="2220300" cy="7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 → output</a:t>
            </a:r>
            <a:endParaRPr sz="36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81</TotalTime>
  <Words>1519</Words>
  <Application>Microsoft Office PowerPoint</Application>
  <PresentationFormat>On-screen Show (16:9)</PresentationFormat>
  <Paragraphs>424</Paragraphs>
  <Slides>167</Slides>
  <Notes>167</Notes>
  <HiddenSlides>16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167</vt:i4>
      </vt:variant>
    </vt:vector>
  </HeadingPairs>
  <TitlesOfParts>
    <vt:vector size="171" baseType="lpstr">
      <vt:lpstr>Arial</vt:lpstr>
      <vt:lpstr>Consolas</vt:lpstr>
      <vt:lpstr>Simple Dark</vt:lpstr>
      <vt:lpstr>Simple Dark</vt:lpstr>
      <vt:lpstr>PowerPoint Presentation</vt:lpstr>
      <vt:lpstr>Welcome!</vt:lpstr>
      <vt:lpstr>PowerPoint Presentation</vt:lpstr>
      <vt:lpstr>PowerPoint Presentation</vt:lpstr>
      <vt:lpstr>most of our students  have never studied computer science before</vt:lpstr>
      <vt:lpstr>what ultimately matters in this course is not so much where you end up relative to your classmates but where  you end up relative to yourself when you began</vt:lpstr>
      <vt:lpstr>PowerPoint Presentation</vt:lpstr>
      <vt:lpstr>computer science</vt:lpstr>
      <vt:lpstr>computational thinking</vt:lpstr>
      <vt:lpstr>problem solving</vt:lpstr>
      <vt:lpstr>PowerPoint Presentation</vt:lpstr>
      <vt:lpstr>unary</vt:lpstr>
      <vt:lpstr>base-1</vt:lpstr>
      <vt:lpstr>base-2</vt:lpstr>
      <vt:lpstr>binary digit</vt:lpstr>
      <vt:lpstr>binary digit</vt:lpstr>
      <vt:lpstr>binary digit</vt:lpstr>
      <vt:lpstr>bitnary digi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base-10</vt:lpstr>
      <vt:lpstr>decimal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byte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ASCII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Unicode</vt:lpstr>
      <vt:lpstr>11110000100111111001100010000010</vt:lpstr>
      <vt:lpstr>4036991106</vt:lpstr>
      <vt:lpstr>U+1F602</vt:lpstr>
      <vt:lpstr>PowerPoint Presentation</vt:lpstr>
      <vt:lpstr>PowerPoint Presentation</vt:lpstr>
      <vt:lpstr>PowerPoint Presentation</vt:lpstr>
      <vt:lpstr>PowerPoint Presentation</vt:lpstr>
      <vt:lpstr>RGB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algorithm</vt:lpstr>
      <vt:lpstr>PowerPoint Presentation</vt:lpstr>
      <vt:lpstr>algorithm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algorithm</vt:lpstr>
      <vt:lpstr>code</vt:lpstr>
      <vt:lpstr>pseudocode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artificial intelligence</vt:lpstr>
      <vt:lpstr>PowerPoint Presentation</vt:lpstr>
      <vt:lpstr>PowerPoint Presentation</vt:lpstr>
      <vt:lpstr>PowerPoint Presentation</vt:lpstr>
      <vt:lpstr>PowerPoint Presentation</vt:lpstr>
      <vt:lpstr>large language models</vt:lpstr>
      <vt:lpstr>PowerPoint Presentation</vt:lpstr>
      <vt:lpstr>PowerPoint Presentation</vt:lpstr>
      <vt:lpstr>Not Reasonable</vt:lpstr>
      <vt:lpstr>Reasonable</vt:lpstr>
      <vt:lpstr>Visual Studio  Github Codespace</vt:lpstr>
      <vt:lpstr>PowerPoint Presentation</vt:lpstr>
      <vt:lpstr>PowerPoint Presentation</vt:lpstr>
      <vt:lpstr>break</vt:lpstr>
      <vt:lpstr>PowerPoint Presentation</vt:lpstr>
      <vt:lpstr>PowerPoint Presentation</vt:lpstr>
      <vt:lpstr>PowerPoint Presentation</vt:lpstr>
      <vt:lpstr>Scratch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side effect</vt:lpstr>
      <vt:lpstr>algorithm</vt:lpstr>
      <vt:lpstr>algorithm</vt:lpstr>
      <vt:lpstr>PowerPoint Presentation</vt:lpstr>
      <vt:lpstr>PowerPoint Presentation</vt:lpstr>
      <vt:lpstr>PowerPoint Presentation</vt:lpstr>
      <vt:lpstr>return value</vt:lpstr>
      <vt:lpstr>algorithm</vt:lpstr>
      <vt:lpstr>algorithm</vt:lpstr>
      <vt:lpstr>PowerPoint Presentation</vt:lpstr>
      <vt:lpstr>PowerPoint Presentation</vt:lpstr>
      <vt:lpstr>PowerPoint Presentation</vt:lpstr>
      <vt:lpstr>algorithm</vt:lpstr>
      <vt:lpstr>algorithm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Ed Harris</cp:lastModifiedBy>
  <cp:revision>7</cp:revision>
  <dcterms:modified xsi:type="dcterms:W3CDTF">2025-09-10T12:35:40Z</dcterms:modified>
</cp:coreProperties>
</file>